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73" r:id="rId4"/>
    <p:sldId id="280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5" r:id="rId19"/>
    <p:sldId id="274" r:id="rId20"/>
    <p:sldId id="276" r:id="rId21"/>
    <p:sldId id="277" r:id="rId22"/>
    <p:sldId id="272" r:id="rId23"/>
    <p:sldId id="281" r:id="rId24"/>
    <p:sldId id="282" r:id="rId25"/>
    <p:sldId id="283" r:id="rId26"/>
    <p:sldId id="285" r:id="rId27"/>
    <p:sldId id="284" r:id="rId28"/>
    <p:sldId id="286" r:id="rId29"/>
    <p:sldId id="287" r:id="rId30"/>
    <p:sldId id="288" r:id="rId31"/>
    <p:sldId id="278" r:id="rId32"/>
    <p:sldId id="279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CC00FF"/>
    <a:srgbClr val="0000FF"/>
    <a:srgbClr val="CCCCFF"/>
    <a:srgbClr val="CC99FF"/>
    <a:srgbClr val="CC66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2E89B1-ABB8-4BBF-A906-4FAE61772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360D9-3D71-491A-9D34-2D9926A98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8A67F-B5CE-483C-B677-0B596AF995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D512A5-2FB3-474D-8E93-8AD9ECB62D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7FB36-06AB-4ED8-9D96-61408FBFEE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75C27-E153-49C9-8EDA-B6FDD2FC6E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1F486-981D-433D-AFFD-C412313F6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3925-7B60-479E-A1EA-76E0B241A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52BF4-912A-4012-A966-330EF2D55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45BCD-05B4-4A07-A54D-7A4461B29A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8C721-312C-4773-B86D-324C9F95C9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196E8-79D9-4F61-820D-A65069CA93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ADE1F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88B0E62-B8AA-46AC-8B35-F53C26D6CBF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file:///A:\..\..\&#1082;&#1072;&#1092;&#1077;&#1076;&#1088;&#1072;_&#1085;&#1086;&#1074;&#1072;&#1103;\&#1050;&#1091;&#1088;&#1089;%20&#1044;&#1054;%20&#1053;&#1040;&#1095;&#1072;&#1083;&#1082;&#1072;\&#1051;&#1077;&#1082;&#1094;&#1080;&#1080;\4.%20&#1050;&#1086;&#1084;&#1087;&#1100;&#1102;&#1090;&#1077;&#1088;&#1085;&#1099;&#1077;%20&#1086;&#1073;&#1091;&#1095;&#1072;&#1102;&#1097;&#1080;&#1077;%20&#1087;&#1088;&#1086;&#1075;&#1088;&#1072;&#1084;&#1084;&#1099;\&#1056;&#1086;&#1073;&#1086;&#1090;&#1083;&#1072;&#1085;&#1076;&#1080;&#1103;.&#1040;&#1074;&#1090;&#1086;&#1084;&#1072;&#1090;.doc" TargetMode="External"/><Relationship Id="rId2" Type="http://schemas.openxmlformats.org/officeDocument/2006/relationships/hyperlink" Target="file:///A:\..\..\&#1082;&#1072;&#1092;&#1077;&#1076;&#1088;&#1072;_&#1085;&#1086;&#1074;&#1072;&#1103;\&#1050;&#1091;&#1088;&#1089;%20&#1044;&#1054;%20&#1053;&#1040;&#1095;&#1072;&#1083;&#1082;&#1072;\&#1051;&#1077;&#1082;&#1094;&#1080;&#1080;\4.%20&#1050;&#1086;&#1084;&#1087;&#1100;&#1102;&#1090;&#1077;&#1088;&#1085;&#1099;&#1077;%20&#1086;&#1073;&#1091;&#1095;&#1072;&#1102;&#1097;&#1080;&#1077;%20&#1087;&#1088;&#1086;&#1075;&#1088;&#1072;&#1084;&#1084;&#1099;\&#1056;&#1086;&#1073;&#1086;&#1090;&#1083;&#1072;&#1085;&#1076;&#1080;&#1103;.&#1052;&#1072;&#1096;&#1080;&#1085;&#1080;&#1089;&#1090;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63888" y="4213225"/>
            <a:ext cx="5584825" cy="488950"/>
          </a:xfrm>
        </p:spPr>
        <p:txBody>
          <a:bodyPr/>
          <a:lstStyle/>
          <a:p>
            <a:r>
              <a:rPr lang="ru-RU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(Методика преподавания)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390437">
            <a:off x="1619250" y="836613"/>
            <a:ext cx="5832475" cy="2881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50000">
                      <a:srgbClr val="9900CC"/>
                    </a:gs>
                    <a:gs pos="100000">
                      <a:srgbClr val="FFFFFF"/>
                    </a:gs>
                  </a:gsLst>
                  <a:lin ang="19290437" scaled="1"/>
                </a:gradFill>
                <a:latin typeface="Arial"/>
                <a:cs typeface="Arial"/>
              </a:rPr>
              <a:t>Тема "Алгоритмы"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50000">
                      <a:srgbClr val="9900CC"/>
                    </a:gs>
                    <a:gs pos="100000">
                      <a:srgbClr val="FFFFFF"/>
                    </a:gs>
                  </a:gsLst>
                  <a:lin ang="19290437" scaled="1"/>
                </a:gradFill>
                <a:latin typeface="Arial"/>
                <a:cs typeface="Arial"/>
              </a:rPr>
              <a:t>в школьном курсе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FF"/>
                    </a:gs>
                    <a:gs pos="50000">
                      <a:srgbClr val="9900CC"/>
                    </a:gs>
                    <a:gs pos="100000">
                      <a:srgbClr val="FFFFFF"/>
                    </a:gs>
                  </a:gsLst>
                  <a:lin ang="19290437" scaled="1"/>
                </a:gradFill>
                <a:latin typeface="Arial"/>
                <a:cs typeface="Arial"/>
              </a:rPr>
              <a:t>информатики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00563" y="6165850"/>
            <a:ext cx="464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Жуланова В. П., КРИПКиПРО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323850" y="1268413"/>
            <a:ext cx="3986213" cy="4508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    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И     ИЛИ    НЕ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grpSp>
        <p:nvGrpSpPr>
          <p:cNvPr id="58417" name="Group 49"/>
          <p:cNvGrpSpPr>
            <a:grpSpLocks/>
          </p:cNvGrpSpPr>
          <p:nvPr/>
        </p:nvGrpSpPr>
        <p:grpSpPr bwMode="auto">
          <a:xfrm>
            <a:off x="4500563" y="333375"/>
            <a:ext cx="4643437" cy="6140450"/>
            <a:chOff x="2835" y="210"/>
            <a:chExt cx="2925" cy="3868"/>
          </a:xfrm>
        </p:grpSpPr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2835" y="210"/>
              <a:ext cx="2925" cy="3868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CCCFF"/>
                </a:gs>
              </a:gsLst>
              <a:lin ang="18900000" scaled="1"/>
            </a:gradFill>
            <a:ln w="444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534988" indent="-534988" algn="ctr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ПРИГЛАСИ В ДОМИК ЧИСЛО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1.</a:t>
              </a: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Начало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2. Возьми ручку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3. Выбери любой домик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4.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ЕСЛИ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у домика окно        </a:t>
              </a:r>
            </a:p>
            <a:p>
              <a:pPr marL="534988" indent="-534988"/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 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крыша                 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ТО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5. Подпиши под рисунком                                    цифру 1  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ИНАЧЕ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6.  Подпиши цифру  2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7.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ЕСЛИ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у домика окно            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ИЛИ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есть труба  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ТО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  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8. Припиши к числу вторую цифру 3  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ИНАЧЕ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9. Припиши цифру  4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10.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ЕСЛИ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у  домика крыша не</a:t>
              </a:r>
            </a:p>
            <a:p>
              <a:pPr marL="534988" indent="-534988"/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 ИЛИ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нет замка на двери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ТО 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 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11. Припиши к числу третью цифру 5  </a:t>
              </a:r>
              <a:r>
                <a:rPr lang="ru-RU" sz="2000" b="1">
                  <a:solidFill>
                    <a:srgbClr val="FF0000"/>
                  </a:solidFill>
                  <a:latin typeface="Arial" charset="0"/>
                </a:rPr>
                <a:t>ИНАЧЕ </a:t>
              </a:r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        12. Припиши цифру  6</a:t>
              </a:r>
            </a:p>
            <a:p>
              <a:pPr marL="534988" indent="-534988"/>
              <a:r>
                <a:rPr lang="ru-RU" sz="2000" b="1">
                  <a:solidFill>
                    <a:srgbClr val="000000"/>
                  </a:solidFill>
                  <a:latin typeface="Arial" charset="0"/>
                </a:rPr>
                <a:t>13. Конец</a:t>
              </a:r>
            </a:p>
          </p:txBody>
        </p:sp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4785" y="981"/>
              <a:ext cx="227" cy="2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402" name="AutoShape 34"/>
            <p:cNvSpPr>
              <a:spLocks noChangeArrowheads="1"/>
            </p:cNvSpPr>
            <p:nvPr/>
          </p:nvSpPr>
          <p:spPr bwMode="auto">
            <a:xfrm>
              <a:off x="3651" y="1207"/>
              <a:ext cx="590" cy="13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403" name="Rectangle 35"/>
            <p:cNvSpPr>
              <a:spLocks noChangeArrowheads="1"/>
            </p:cNvSpPr>
            <p:nvPr/>
          </p:nvSpPr>
          <p:spPr bwMode="auto">
            <a:xfrm>
              <a:off x="4740" y="1979"/>
              <a:ext cx="454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>
              <a:off x="4967" y="197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405" name="AutoShape 37"/>
            <p:cNvSpPr>
              <a:spLocks noChangeArrowheads="1"/>
            </p:cNvSpPr>
            <p:nvPr/>
          </p:nvSpPr>
          <p:spPr bwMode="auto">
            <a:xfrm rot="10800000">
              <a:off x="5239" y="2931"/>
              <a:ext cx="521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8406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619250" cy="765175"/>
          </a:xfrm>
          <a:noFill/>
          <a:ln/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4 класс</a:t>
            </a:r>
          </a:p>
        </p:txBody>
      </p:sp>
      <p:grpSp>
        <p:nvGrpSpPr>
          <p:cNvPr id="58416" name="Group 48"/>
          <p:cNvGrpSpPr>
            <a:grpSpLocks/>
          </p:cNvGrpSpPr>
          <p:nvPr/>
        </p:nvGrpSpPr>
        <p:grpSpPr bwMode="auto">
          <a:xfrm>
            <a:off x="395288" y="2565400"/>
            <a:ext cx="3743325" cy="3702050"/>
            <a:chOff x="295" y="1616"/>
            <a:chExt cx="2358" cy="2332"/>
          </a:xfrm>
        </p:grpSpPr>
        <p:grpSp>
          <p:nvGrpSpPr>
            <p:cNvPr id="58407" name="Group 39"/>
            <p:cNvGrpSpPr>
              <a:grpSpLocks/>
            </p:cNvGrpSpPr>
            <p:nvPr/>
          </p:nvGrpSpPr>
          <p:grpSpPr bwMode="auto">
            <a:xfrm>
              <a:off x="295" y="1616"/>
              <a:ext cx="2358" cy="2332"/>
              <a:chOff x="295" y="1162"/>
              <a:chExt cx="2358" cy="2332"/>
            </a:xfrm>
          </p:grpSpPr>
          <p:sp>
            <p:nvSpPr>
              <p:cNvPr id="58373" name="Text Box 5"/>
              <p:cNvSpPr txBox="1">
                <a:spLocks noChangeArrowheads="1"/>
              </p:cNvSpPr>
              <p:nvPr/>
            </p:nvSpPr>
            <p:spPr bwMode="auto">
              <a:xfrm>
                <a:off x="295" y="1162"/>
                <a:ext cx="2358" cy="2332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  <a:p>
                <a:endParaRPr lang="ru-RU" sz="2000" b="1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grpSp>
            <p:nvGrpSpPr>
              <p:cNvPr id="58374" name="Group 6"/>
              <p:cNvGrpSpPr>
                <a:grpSpLocks/>
              </p:cNvGrpSpPr>
              <p:nvPr/>
            </p:nvGrpSpPr>
            <p:grpSpPr bwMode="auto">
              <a:xfrm>
                <a:off x="340" y="1434"/>
                <a:ext cx="2313" cy="817"/>
                <a:chOff x="1117" y="3371"/>
                <a:chExt cx="4680" cy="900"/>
              </a:xfrm>
            </p:grpSpPr>
            <p:grpSp>
              <p:nvGrpSpPr>
                <p:cNvPr id="58375" name="Group 7"/>
                <p:cNvGrpSpPr>
                  <a:grpSpLocks/>
                </p:cNvGrpSpPr>
                <p:nvPr/>
              </p:nvGrpSpPr>
              <p:grpSpPr bwMode="auto">
                <a:xfrm>
                  <a:off x="1117" y="3371"/>
                  <a:ext cx="900" cy="900"/>
                  <a:chOff x="1117" y="3371"/>
                  <a:chExt cx="900" cy="900"/>
                </a:xfrm>
              </p:grpSpPr>
              <p:grpSp>
                <p:nvGrpSpPr>
                  <p:cNvPr id="5837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117" y="3371"/>
                    <a:ext cx="900" cy="900"/>
                    <a:chOff x="1117" y="3371"/>
                    <a:chExt cx="900" cy="900"/>
                  </a:xfrm>
                </p:grpSpPr>
                <p:sp>
                  <p:nvSpPr>
                    <p:cNvPr id="5837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7" y="3731"/>
                      <a:ext cx="90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78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7" y="3551"/>
                      <a:ext cx="900" cy="180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7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77" y="3911"/>
                      <a:ext cx="360" cy="18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8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7" y="3911"/>
                      <a:ext cx="180" cy="36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38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37" y="3371"/>
                      <a:ext cx="0" cy="36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838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657" y="3911"/>
                    <a:ext cx="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8383" name="Group 15"/>
                <p:cNvGrpSpPr>
                  <a:grpSpLocks/>
                </p:cNvGrpSpPr>
                <p:nvPr/>
              </p:nvGrpSpPr>
              <p:grpSpPr bwMode="auto">
                <a:xfrm>
                  <a:off x="2377" y="3371"/>
                  <a:ext cx="900" cy="900"/>
                  <a:chOff x="2377" y="3371"/>
                  <a:chExt cx="900" cy="900"/>
                </a:xfrm>
              </p:grpSpPr>
              <p:sp>
                <p:nvSpPr>
                  <p:cNvPr id="5838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377" y="3731"/>
                    <a:ext cx="90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8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737" y="3911"/>
                    <a:ext cx="360" cy="1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8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377" y="3911"/>
                    <a:ext cx="18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8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97" y="3371"/>
                    <a:ext cx="0" cy="3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88" name="AutoShape 20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2377" y="3551"/>
                    <a:ext cx="900" cy="18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8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17" y="3911"/>
                    <a:ext cx="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8390" name="Group 22"/>
                <p:cNvGrpSpPr>
                  <a:grpSpLocks/>
                </p:cNvGrpSpPr>
                <p:nvPr/>
              </p:nvGrpSpPr>
              <p:grpSpPr bwMode="auto">
                <a:xfrm>
                  <a:off x="3637" y="3551"/>
                  <a:ext cx="900" cy="720"/>
                  <a:chOff x="3637" y="3551"/>
                  <a:chExt cx="900" cy="720"/>
                </a:xfrm>
              </p:grpSpPr>
              <p:sp>
                <p:nvSpPr>
                  <p:cNvPr id="5839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637" y="3731"/>
                    <a:ext cx="90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997" y="3911"/>
                    <a:ext cx="180" cy="1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637" y="3911"/>
                    <a:ext cx="18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4" name="AutoShape 26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3637" y="3551"/>
                    <a:ext cx="900" cy="18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8395" name="Group 27"/>
                <p:cNvGrpSpPr>
                  <a:grpSpLocks/>
                </p:cNvGrpSpPr>
                <p:nvPr/>
              </p:nvGrpSpPr>
              <p:grpSpPr bwMode="auto">
                <a:xfrm>
                  <a:off x="4897" y="3371"/>
                  <a:ext cx="900" cy="900"/>
                  <a:chOff x="4897" y="3371"/>
                  <a:chExt cx="900" cy="900"/>
                </a:xfrm>
              </p:grpSpPr>
              <p:sp>
                <p:nvSpPr>
                  <p:cNvPr id="5839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897" y="3731"/>
                    <a:ext cx="900" cy="54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5257" y="3911"/>
                    <a:ext cx="180" cy="18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897" y="3911"/>
                    <a:ext cx="180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39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617" y="3371"/>
                    <a:ext cx="0" cy="3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400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4897" y="3551"/>
                    <a:ext cx="900" cy="180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58410" name="AutoShape 42"/>
            <p:cNvSpPr>
              <a:spLocks noChangeArrowheads="1"/>
            </p:cNvSpPr>
            <p:nvPr/>
          </p:nvSpPr>
          <p:spPr bwMode="auto">
            <a:xfrm>
              <a:off x="1610" y="2523"/>
              <a:ext cx="68" cy="68"/>
            </a:xfrm>
            <a:prstGeom prst="bevel">
              <a:avLst>
                <a:gd name="adj" fmla="val 12500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411" name="AutoShape 43"/>
            <p:cNvSpPr>
              <a:spLocks noChangeArrowheads="1"/>
            </p:cNvSpPr>
            <p:nvPr/>
          </p:nvSpPr>
          <p:spPr bwMode="auto">
            <a:xfrm>
              <a:off x="340" y="2478"/>
              <a:ext cx="68" cy="68"/>
            </a:xfrm>
            <a:prstGeom prst="bevel">
              <a:avLst>
                <a:gd name="adj" fmla="val 12500"/>
              </a:avLst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684213" y="4437063"/>
            <a:ext cx="358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F0000"/>
                </a:solidFill>
              </a:rPr>
              <a:t>236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1692275" y="4365625"/>
            <a:ext cx="358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F0000"/>
                </a:solidFill>
              </a:rPr>
              <a:t>235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2627313" y="4437063"/>
            <a:ext cx="358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F0000"/>
                </a:solidFill>
              </a:rPr>
              <a:t>246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3635375" y="4437063"/>
            <a:ext cx="358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solidFill>
                  <a:srgbClr val="FF0000"/>
                </a:solidFill>
              </a:rPr>
              <a:t>135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1979613" y="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1" animBg="1"/>
      <p:bldP spid="58406" grpId="0"/>
      <p:bldP spid="58412" grpId="0"/>
      <p:bldP spid="58413" grpId="0"/>
      <p:bldP spid="58414" grpId="0"/>
      <p:bldP spid="584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2520950" cy="3492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Алгоритм с циклом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03575" y="1341438"/>
            <a:ext cx="5472113" cy="1263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Алгоритм с группой команд, которая повторяется несколько раз. На схеме условие окончания цикла записывается в ромбе.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95288" y="2708275"/>
            <a:ext cx="2378075" cy="6540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ПОВТОРЯЙ … РАЗ 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059113" y="2708275"/>
            <a:ext cx="5688012" cy="6540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Число повторений (циклов) известно до начала выполнения алгоритма. 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95288" y="3716338"/>
            <a:ext cx="2305050" cy="12334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ПОВТОРЯЙ … ПОКА </a:t>
            </a:r>
          </a:p>
          <a:p>
            <a:pPr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(</a:t>
            </a:r>
            <a:r>
              <a:rPr lang="ru-RU" b="1">
                <a:solidFill>
                  <a:srgbClr val="000000"/>
                </a:solidFill>
              </a:rPr>
              <a:t>с последующим условием)</a:t>
            </a:r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059113" y="3573463"/>
            <a:ext cx="5834062" cy="1263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Применяется, когда количество циклов заранее не известно. Повтор цикла запускается при проверке условия после выполнения предыдущего цикла. 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68313" y="5445125"/>
            <a:ext cx="2303462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ПОВТОРЯЙ ДЛЯ</a:t>
            </a:r>
          </a:p>
          <a:p>
            <a:pPr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(</a:t>
            </a:r>
            <a:r>
              <a:rPr lang="ru-RU" b="1">
                <a:solidFill>
                  <a:srgbClr val="000000"/>
                </a:solidFill>
              </a:rPr>
              <a:t>с предыдущим условием)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987675" y="5084763"/>
            <a:ext cx="5905500" cy="1263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Количество циклов заранее известно, но повторение задается в зависимости от предварительного выполнения какого либо- условия.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23850" y="333375"/>
            <a:ext cx="669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Цикл в построчной записи алгоритма</a:t>
            </a:r>
          </a:p>
        </p:txBody>
      </p:sp>
      <p:sp>
        <p:nvSpPr>
          <p:cNvPr id="59409" name="Rectangle 17"/>
          <p:cNvSpPr>
            <a:spLocks noGrp="1" noChangeArrowheads="1"/>
          </p:cNvSpPr>
          <p:nvPr>
            <p:ph type="title"/>
          </p:nvPr>
        </p:nvSpPr>
        <p:spPr>
          <a:xfrm>
            <a:off x="7524750" y="0"/>
            <a:ext cx="1619250" cy="765175"/>
          </a:xfrm>
          <a:noFill/>
          <a:ln/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4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4284663" y="238125"/>
            <a:ext cx="2686050" cy="4508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ПОКА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572000" y="3429000"/>
            <a:ext cx="3743325" cy="30924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ВСЕ СЛОВА 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1. Начало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2. ________________________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3.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ПОКА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4. 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5. 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6. 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7. 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8. ______________________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</a:rPr>
              <a:t>9. Конец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3743325" cy="61404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ВСЕ СЛОВА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Возьми ручку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Найди две незачеркнутых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из них слово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Впиши его в таблицу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Зачеркни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Найди две незачеркнутых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из них слово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Впиши его в таблицу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Зачеркни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Найди две незачеркнутых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из них слово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Впиши его в таблицу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Зачеркни половинки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Убери ручку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Конец</a:t>
            </a:r>
          </a:p>
        </p:txBody>
      </p:sp>
      <p:grpSp>
        <p:nvGrpSpPr>
          <p:cNvPr id="60452" name="Group 36"/>
          <p:cNvGrpSpPr>
            <a:grpSpLocks/>
          </p:cNvGrpSpPr>
          <p:nvPr/>
        </p:nvGrpSpPr>
        <p:grpSpPr bwMode="auto">
          <a:xfrm>
            <a:off x="4284663" y="981075"/>
            <a:ext cx="4608512" cy="2178050"/>
            <a:chOff x="2699" y="709"/>
            <a:chExt cx="2903" cy="1372"/>
          </a:xfrm>
        </p:grpSpPr>
        <p:sp>
          <p:nvSpPr>
            <p:cNvPr id="60422" name="Text Box 6"/>
            <p:cNvSpPr txBox="1">
              <a:spLocks noChangeArrowheads="1"/>
            </p:cNvSpPr>
            <p:nvPr/>
          </p:nvSpPr>
          <p:spPr bwMode="auto">
            <a:xfrm>
              <a:off x="2699" y="709"/>
              <a:ext cx="2903" cy="1372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CCCCFF"/>
                </a:gs>
              </a:gsLst>
              <a:lin ang="18900000" scaled="1"/>
            </a:gradFill>
            <a:ln w="4445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>
              <a:spAutoFit/>
            </a:bodyPr>
            <a:lstStyle/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  <a:p>
              <a:endParaRPr lang="ru-RU" sz="20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423" name="AutoShape 7"/>
            <p:cNvSpPr>
              <a:spLocks noChangeArrowheads="1"/>
            </p:cNvSpPr>
            <p:nvPr/>
          </p:nvSpPr>
          <p:spPr bwMode="auto">
            <a:xfrm rot="16200000">
              <a:off x="3047" y="524"/>
              <a:ext cx="192" cy="658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4" name="AutoShape 8"/>
            <p:cNvSpPr>
              <a:spLocks noChangeArrowheads="1"/>
            </p:cNvSpPr>
            <p:nvPr/>
          </p:nvSpPr>
          <p:spPr bwMode="auto">
            <a:xfrm rot="16200000">
              <a:off x="4049" y="819"/>
              <a:ext cx="157" cy="729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2890" y="795"/>
              <a:ext cx="29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пар</a:t>
              </a:r>
            </a:p>
          </p:txBody>
        </p:sp>
        <p:sp>
          <p:nvSpPr>
            <p:cNvPr id="60428" name="AutoShape 12"/>
            <p:cNvSpPr>
              <a:spLocks noChangeArrowheads="1"/>
            </p:cNvSpPr>
            <p:nvPr/>
          </p:nvSpPr>
          <p:spPr bwMode="auto">
            <a:xfrm rot="16200000">
              <a:off x="3122" y="1186"/>
              <a:ext cx="193" cy="657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AutoShape 13"/>
            <p:cNvSpPr>
              <a:spLocks noChangeArrowheads="1"/>
            </p:cNvSpPr>
            <p:nvPr/>
          </p:nvSpPr>
          <p:spPr bwMode="auto">
            <a:xfrm rot="16200000">
              <a:off x="3995" y="1186"/>
              <a:ext cx="193" cy="658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2" name="AutoShape 16"/>
            <p:cNvSpPr>
              <a:spLocks noChangeArrowheads="1"/>
            </p:cNvSpPr>
            <p:nvPr/>
          </p:nvSpPr>
          <p:spPr bwMode="auto">
            <a:xfrm rot="16200000">
              <a:off x="4941" y="1147"/>
              <a:ext cx="192" cy="657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3" name="AutoShape 17"/>
            <p:cNvSpPr>
              <a:spLocks noChangeArrowheads="1"/>
            </p:cNvSpPr>
            <p:nvPr/>
          </p:nvSpPr>
          <p:spPr bwMode="auto">
            <a:xfrm rot="16200000">
              <a:off x="3029" y="820"/>
              <a:ext cx="157" cy="728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4" name="AutoShape 18"/>
            <p:cNvSpPr>
              <a:spLocks noChangeArrowheads="1"/>
            </p:cNvSpPr>
            <p:nvPr/>
          </p:nvSpPr>
          <p:spPr bwMode="auto">
            <a:xfrm rot="16200000">
              <a:off x="5068" y="820"/>
              <a:ext cx="157" cy="728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5" name="AutoShape 19"/>
            <p:cNvSpPr>
              <a:spLocks noChangeArrowheads="1"/>
            </p:cNvSpPr>
            <p:nvPr/>
          </p:nvSpPr>
          <p:spPr bwMode="auto">
            <a:xfrm rot="16200000">
              <a:off x="4922" y="1446"/>
              <a:ext cx="157" cy="728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6" name="AutoShape 20"/>
            <p:cNvSpPr>
              <a:spLocks noChangeArrowheads="1"/>
            </p:cNvSpPr>
            <p:nvPr/>
          </p:nvSpPr>
          <p:spPr bwMode="auto">
            <a:xfrm rot="16200000">
              <a:off x="4049" y="1445"/>
              <a:ext cx="157" cy="729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7" name="AutoShape 21"/>
            <p:cNvSpPr>
              <a:spLocks noChangeArrowheads="1"/>
            </p:cNvSpPr>
            <p:nvPr/>
          </p:nvSpPr>
          <p:spPr bwMode="auto">
            <a:xfrm rot="16200000">
              <a:off x="3029" y="1446"/>
              <a:ext cx="157" cy="728"/>
            </a:xfrm>
            <a:prstGeom prst="flowChartManualIn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8" name="AutoShape 22"/>
            <p:cNvSpPr>
              <a:spLocks noChangeArrowheads="1"/>
            </p:cNvSpPr>
            <p:nvPr/>
          </p:nvSpPr>
          <p:spPr bwMode="auto">
            <a:xfrm rot="16200000">
              <a:off x="4020" y="566"/>
              <a:ext cx="192" cy="658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39" name="AutoShape 23"/>
            <p:cNvSpPr>
              <a:spLocks noChangeArrowheads="1"/>
            </p:cNvSpPr>
            <p:nvPr/>
          </p:nvSpPr>
          <p:spPr bwMode="auto">
            <a:xfrm rot="16200000">
              <a:off x="5109" y="521"/>
              <a:ext cx="192" cy="658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40" name="Text Box 24"/>
            <p:cNvSpPr txBox="1">
              <a:spLocks noChangeArrowheads="1"/>
            </p:cNvSpPr>
            <p:nvPr/>
          </p:nvSpPr>
          <p:spPr bwMode="auto">
            <a:xfrm>
              <a:off x="3878" y="799"/>
              <a:ext cx="408" cy="1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кипа</a:t>
              </a:r>
            </a:p>
          </p:txBody>
        </p:sp>
        <p:sp>
          <p:nvSpPr>
            <p:cNvPr id="60441" name="Text Box 25"/>
            <p:cNvSpPr txBox="1">
              <a:spLocks noChangeArrowheads="1"/>
            </p:cNvSpPr>
            <p:nvPr/>
          </p:nvSpPr>
          <p:spPr bwMode="auto">
            <a:xfrm>
              <a:off x="4921" y="799"/>
              <a:ext cx="408" cy="1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пол</a:t>
              </a:r>
            </a:p>
          </p:txBody>
        </p:sp>
        <p:sp>
          <p:nvSpPr>
            <p:cNvPr id="60442" name="Text Box 26"/>
            <p:cNvSpPr txBox="1">
              <a:spLocks noChangeArrowheads="1"/>
            </p:cNvSpPr>
            <p:nvPr/>
          </p:nvSpPr>
          <p:spPr bwMode="auto">
            <a:xfrm>
              <a:off x="2971" y="1117"/>
              <a:ext cx="29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кон</a:t>
              </a:r>
            </a:p>
          </p:txBody>
        </p:sp>
        <p:sp>
          <p:nvSpPr>
            <p:cNvPr id="60443" name="Text Box 27"/>
            <p:cNvSpPr txBox="1">
              <a:spLocks noChangeArrowheads="1"/>
            </p:cNvSpPr>
            <p:nvPr/>
          </p:nvSpPr>
          <p:spPr bwMode="auto">
            <a:xfrm>
              <a:off x="3969" y="1117"/>
              <a:ext cx="291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ус</a:t>
              </a:r>
            </a:p>
          </p:txBody>
        </p:sp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5057" y="1117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овод</a:t>
              </a:r>
            </a:p>
          </p:txBody>
        </p:sp>
        <p:sp>
          <p:nvSpPr>
            <p:cNvPr id="60445" name="Text Box 29"/>
            <p:cNvSpPr txBox="1">
              <a:spLocks noChangeArrowheads="1"/>
            </p:cNvSpPr>
            <p:nvPr/>
          </p:nvSpPr>
          <p:spPr bwMode="auto">
            <a:xfrm>
              <a:off x="2971" y="1434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сад</a:t>
              </a:r>
            </a:p>
          </p:txBody>
        </p:sp>
        <p:sp>
          <p:nvSpPr>
            <p:cNvPr id="60446" name="Text Box 30"/>
            <p:cNvSpPr txBox="1">
              <a:spLocks noChangeArrowheads="1"/>
            </p:cNvSpPr>
            <p:nvPr/>
          </p:nvSpPr>
          <p:spPr bwMode="auto">
            <a:xfrm>
              <a:off x="3787" y="1434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бал</a:t>
              </a:r>
            </a:p>
          </p:txBody>
        </p:sp>
        <p:sp>
          <p:nvSpPr>
            <p:cNvPr id="60447" name="Text Box 31"/>
            <p:cNvSpPr txBox="1">
              <a:spLocks noChangeArrowheads="1"/>
            </p:cNvSpPr>
            <p:nvPr/>
          </p:nvSpPr>
          <p:spPr bwMode="auto">
            <a:xfrm>
              <a:off x="4785" y="1389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приз</a:t>
              </a:r>
            </a:p>
          </p:txBody>
        </p:sp>
        <p:sp>
          <p:nvSpPr>
            <p:cNvPr id="60448" name="Text Box 32"/>
            <p:cNvSpPr txBox="1">
              <a:spLocks noChangeArrowheads="1"/>
            </p:cNvSpPr>
            <p:nvPr/>
          </p:nvSpPr>
          <p:spPr bwMode="auto">
            <a:xfrm>
              <a:off x="2880" y="1706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оса</a:t>
              </a:r>
            </a:p>
          </p:txBody>
        </p:sp>
        <p:sp>
          <p:nvSpPr>
            <p:cNvPr id="60449" name="Text Box 33"/>
            <p:cNvSpPr txBox="1">
              <a:spLocks noChangeArrowheads="1"/>
            </p:cNvSpPr>
            <p:nvPr/>
          </p:nvSpPr>
          <p:spPr bwMode="auto">
            <a:xfrm>
              <a:off x="3969" y="1706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рак</a:t>
              </a:r>
            </a:p>
          </p:txBody>
        </p:sp>
        <p:sp>
          <p:nvSpPr>
            <p:cNvPr id="60450" name="Text Box 34"/>
            <p:cNvSpPr txBox="1">
              <a:spLocks noChangeArrowheads="1"/>
            </p:cNvSpPr>
            <p:nvPr/>
          </p:nvSpPr>
          <p:spPr bwMode="auto">
            <a:xfrm>
              <a:off x="4830" y="1706"/>
              <a:ext cx="454" cy="15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рис</a:t>
              </a:r>
            </a:p>
          </p:txBody>
        </p:sp>
      </p:grp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7451725" y="0"/>
            <a:ext cx="169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FF"/>
                </a:solidFill>
              </a:rPr>
              <a:t>4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1" animBg="1"/>
      <p:bldP spid="60420" grpId="0" animBg="1"/>
      <p:bldP spid="60421" grpId="0" animBg="1"/>
      <p:bldP spid="604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827088" y="476250"/>
            <a:ext cx="3986212" cy="4508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FF0000"/>
                </a:solidFill>
                <a:latin typeface="Arial" charset="0"/>
              </a:rPr>
              <a:t>              ПОВТОРЯЙ ДЛЯ…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356100" y="2492375"/>
            <a:ext cx="4464050" cy="4006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РАСКРАСЬ РИСУНОК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Возьми цветные карандаши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ДЛЯ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карандашей 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(желтого, красного, зеленого)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4.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ЕСЛИ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на рисунке есть два нераскрашенных яблока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ТО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5. Раскрась карандашом два яблока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6. Нарисуй карандашом один круг под рисунком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7. Убери карандаши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8. Конец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50825" y="1700213"/>
            <a:ext cx="3743325" cy="4006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СДЕЛАЙ РИСУНОК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Возьми карандаш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Нарисуй вазу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ДЛЯ</a:t>
            </a:r>
            <a:r>
              <a:rPr lang="ru-RU" sz="2000" b="1">
                <a:solidFill>
                  <a:srgbClr val="000000"/>
                </a:solidFill>
                <a:latin typeface="Arial" charset="0"/>
              </a:rPr>
              <a:t> цветов 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(тюльпанов, ромашки, розы)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6.Нарисуй стебель цветка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7.Нарисуй лепестки цветка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8. Убери карандаш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9. Конец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003800" y="1268413"/>
            <a:ext cx="3455988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Условие задачи: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Есть рисунок - корзина с яблоками.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7308850" y="0"/>
            <a:ext cx="183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859338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4" grpId="0" animBg="1"/>
      <p:bldP spid="61445" grpId="0" animBg="1"/>
      <p:bldP spid="61446" grpId="0" animBg="1"/>
      <p:bldP spid="614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2447925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Роли в алгоритме –  параметры алгоритма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203575" y="1700213"/>
            <a:ext cx="5472113" cy="6540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Список ролей записывается в скобках после названия алгоритма.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2305050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Актеры - значения параметров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203575" y="2852738"/>
            <a:ext cx="5618163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Слова или объекты, которые исполняют роли в алгоритме. Актеры задаются в условиях задания. 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203575" y="4724400"/>
            <a:ext cx="5473700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Все действия в исходном алгоритме заменены на обратные и все команды записаны в обратном порядке.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95288" y="4724400"/>
            <a:ext cx="2232025" cy="958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Алгоритм обратного действия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7740650" y="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835150" y="404813"/>
            <a:ext cx="5761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Алгоритм с параметрами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3850" y="2133600"/>
            <a:ext cx="3743325" cy="2482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СЛОЖИ РИСУНОК ИЗ ФИГУР (1, 2, 3)</a:t>
            </a:r>
          </a:p>
          <a:p>
            <a:pPr marL="342900" indent="-3429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Возьми и положи 1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Возьми и положи 2 под 1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Возьми и положи 3 под 2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Конец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4356100" y="2060575"/>
            <a:ext cx="4319588" cy="2376488"/>
            <a:chOff x="3579" y="9671"/>
            <a:chExt cx="4140" cy="1260"/>
          </a:xfrm>
        </p:grpSpPr>
        <p:grpSp>
          <p:nvGrpSpPr>
            <p:cNvPr id="64517" name="Group 5"/>
            <p:cNvGrpSpPr>
              <a:grpSpLocks/>
            </p:cNvGrpSpPr>
            <p:nvPr/>
          </p:nvGrpSpPr>
          <p:grpSpPr bwMode="auto">
            <a:xfrm>
              <a:off x="3579" y="9671"/>
              <a:ext cx="1260" cy="1260"/>
              <a:chOff x="3939" y="9671"/>
              <a:chExt cx="1260" cy="1260"/>
            </a:xfrm>
          </p:grpSpPr>
          <p:sp>
            <p:nvSpPr>
              <p:cNvPr id="64518" name="Rectangle 6"/>
              <p:cNvSpPr>
                <a:spLocks noChangeArrowheads="1"/>
              </p:cNvSpPr>
              <p:nvPr/>
            </p:nvSpPr>
            <p:spPr bwMode="auto">
              <a:xfrm>
                <a:off x="3939" y="9671"/>
                <a:ext cx="1260" cy="1260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4519" name="Rectangle 7"/>
              <p:cNvSpPr>
                <a:spLocks noChangeArrowheads="1"/>
              </p:cNvSpPr>
              <p:nvPr/>
            </p:nvSpPr>
            <p:spPr bwMode="auto">
              <a:xfrm>
                <a:off x="4119" y="9851"/>
                <a:ext cx="540" cy="180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4520" name="Text Box 8"/>
              <p:cNvSpPr txBox="1">
                <a:spLocks noChangeArrowheads="1"/>
              </p:cNvSpPr>
              <p:nvPr/>
            </p:nvSpPr>
            <p:spPr bwMode="auto">
              <a:xfrm>
                <a:off x="4838" y="10211"/>
                <a:ext cx="181" cy="186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4521" name="Text Box 9"/>
              <p:cNvSpPr txBox="1">
                <a:spLocks noChangeArrowheads="1"/>
              </p:cNvSpPr>
              <p:nvPr/>
            </p:nvSpPr>
            <p:spPr bwMode="auto">
              <a:xfrm>
                <a:off x="4838" y="10571"/>
                <a:ext cx="181" cy="185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4522" name="Text Box 10"/>
              <p:cNvSpPr txBox="1">
                <a:spLocks noChangeArrowheads="1"/>
              </p:cNvSpPr>
              <p:nvPr/>
            </p:nvSpPr>
            <p:spPr bwMode="auto">
              <a:xfrm>
                <a:off x="4838" y="9851"/>
                <a:ext cx="181" cy="185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4523" name="AutoShape 11"/>
              <p:cNvSpPr>
                <a:spLocks noChangeArrowheads="1"/>
              </p:cNvSpPr>
              <p:nvPr/>
            </p:nvSpPr>
            <p:spPr bwMode="auto">
              <a:xfrm rot="10800000">
                <a:off x="4119" y="10211"/>
                <a:ext cx="540" cy="18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4524" name="Rectangle 12"/>
              <p:cNvSpPr>
                <a:spLocks noChangeArrowheads="1"/>
              </p:cNvSpPr>
              <p:nvPr/>
            </p:nvSpPr>
            <p:spPr bwMode="auto">
              <a:xfrm>
                <a:off x="4119" y="10571"/>
                <a:ext cx="540" cy="180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</p:grpSp>
        <p:grpSp>
          <p:nvGrpSpPr>
            <p:cNvPr id="64525" name="Group 13"/>
            <p:cNvGrpSpPr>
              <a:grpSpLocks/>
            </p:cNvGrpSpPr>
            <p:nvPr/>
          </p:nvGrpSpPr>
          <p:grpSpPr bwMode="auto">
            <a:xfrm>
              <a:off x="5019" y="9671"/>
              <a:ext cx="2700" cy="1260"/>
              <a:chOff x="5019" y="9671"/>
              <a:chExt cx="2700" cy="1260"/>
            </a:xfrm>
          </p:grpSpPr>
          <p:sp>
            <p:nvSpPr>
              <p:cNvPr id="64526" name="Rectangle 14"/>
              <p:cNvSpPr>
                <a:spLocks noChangeArrowheads="1"/>
              </p:cNvSpPr>
              <p:nvPr/>
            </p:nvSpPr>
            <p:spPr bwMode="auto">
              <a:xfrm>
                <a:off x="6459" y="9671"/>
                <a:ext cx="1260" cy="1260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4527" name="Text Box 15"/>
              <p:cNvSpPr txBox="1">
                <a:spLocks noChangeArrowheads="1"/>
              </p:cNvSpPr>
              <p:nvPr/>
            </p:nvSpPr>
            <p:spPr bwMode="auto">
              <a:xfrm>
                <a:off x="7358" y="10211"/>
                <a:ext cx="182" cy="186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4528" name="Text Box 16"/>
              <p:cNvSpPr txBox="1">
                <a:spLocks noChangeArrowheads="1"/>
              </p:cNvSpPr>
              <p:nvPr/>
            </p:nvSpPr>
            <p:spPr bwMode="auto">
              <a:xfrm>
                <a:off x="7358" y="10571"/>
                <a:ext cx="182" cy="185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64529" name="Text Box 17"/>
              <p:cNvSpPr txBox="1">
                <a:spLocks noChangeArrowheads="1"/>
              </p:cNvSpPr>
              <p:nvPr/>
            </p:nvSpPr>
            <p:spPr bwMode="auto">
              <a:xfrm>
                <a:off x="7358" y="9851"/>
                <a:ext cx="182" cy="185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marL="342900" indent="-342900"/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4530" name="Rectangle 18"/>
              <p:cNvSpPr>
                <a:spLocks noChangeArrowheads="1"/>
              </p:cNvSpPr>
              <p:nvPr/>
            </p:nvSpPr>
            <p:spPr bwMode="auto">
              <a:xfrm>
                <a:off x="6639" y="10211"/>
                <a:ext cx="540" cy="180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  <p:grpSp>
            <p:nvGrpSpPr>
              <p:cNvPr id="64531" name="Group 19"/>
              <p:cNvGrpSpPr>
                <a:grpSpLocks/>
              </p:cNvGrpSpPr>
              <p:nvPr/>
            </p:nvGrpSpPr>
            <p:grpSpPr bwMode="auto">
              <a:xfrm>
                <a:off x="5019" y="9671"/>
                <a:ext cx="2160" cy="1260"/>
                <a:chOff x="5019" y="9671"/>
                <a:chExt cx="2160" cy="1260"/>
              </a:xfrm>
            </p:grpSpPr>
            <p:sp>
              <p:nvSpPr>
                <p:cNvPr id="64532" name="Rectangle 20"/>
                <p:cNvSpPr>
                  <a:spLocks noChangeArrowheads="1"/>
                </p:cNvSpPr>
                <p:nvPr/>
              </p:nvSpPr>
              <p:spPr bwMode="auto">
                <a:xfrm>
                  <a:off x="5019" y="9671"/>
                  <a:ext cx="1260" cy="126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45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920" y="10211"/>
                  <a:ext cx="179" cy="1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pPr marL="342900" indent="-342900"/>
                  <a:r>
                    <a:rPr lang="ru-RU" sz="2000" b="1">
                      <a:solidFill>
                        <a:srgbClr val="000000"/>
                      </a:solidFill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645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920" y="10571"/>
                  <a:ext cx="179" cy="185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pPr marL="342900" indent="-342900"/>
                  <a:r>
                    <a:rPr lang="ru-RU" sz="2000" b="1">
                      <a:solidFill>
                        <a:srgbClr val="000000"/>
                      </a:solidFill>
                      <a:latin typeface="Arial" charset="0"/>
                    </a:rPr>
                    <a:t>3</a:t>
                  </a:r>
                </a:p>
              </p:txBody>
            </p:sp>
            <p:sp>
              <p:nvSpPr>
                <p:cNvPr id="645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920" y="9851"/>
                  <a:ext cx="179" cy="185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pPr marL="342900" indent="-342900"/>
                  <a:r>
                    <a:rPr lang="ru-RU" sz="2000" b="1">
                      <a:solidFill>
                        <a:srgbClr val="000000"/>
                      </a:solidFill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64536" name="AutoShape 24"/>
                <p:cNvSpPr>
                  <a:spLocks noChangeArrowheads="1"/>
                </p:cNvSpPr>
                <p:nvPr/>
              </p:nvSpPr>
              <p:spPr bwMode="auto">
                <a:xfrm rot="10800000">
                  <a:off x="5199" y="9851"/>
                  <a:ext cx="540" cy="18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4537" name="Rectangle 25"/>
                <p:cNvSpPr>
                  <a:spLocks noChangeArrowheads="1"/>
                </p:cNvSpPr>
                <p:nvPr/>
              </p:nvSpPr>
              <p:spPr bwMode="auto">
                <a:xfrm>
                  <a:off x="5199" y="10571"/>
                  <a:ext cx="540" cy="18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4538" name="AutoShape 26"/>
                <p:cNvSpPr>
                  <a:spLocks noChangeArrowheads="1"/>
                </p:cNvSpPr>
                <p:nvPr/>
              </p:nvSpPr>
              <p:spPr bwMode="auto">
                <a:xfrm rot="10800000">
                  <a:off x="6639" y="10571"/>
                  <a:ext cx="540" cy="18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4539" name="AutoShape 27"/>
                <p:cNvSpPr>
                  <a:spLocks noChangeArrowheads="1"/>
                </p:cNvSpPr>
                <p:nvPr/>
              </p:nvSpPr>
              <p:spPr bwMode="auto">
                <a:xfrm>
                  <a:off x="5199" y="10211"/>
                  <a:ext cx="540" cy="180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CCCCFF"/>
                    </a:gs>
                  </a:gsLst>
                  <a:lin ang="18900000" scaled="1"/>
                </a:gradFill>
                <a:ln w="444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</p:spPr>
              <p:txBody>
                <a:bodyPr lIns="0" tIns="0" rIns="0" bIns="0">
                  <a:sp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64540" name="AutoShape 28"/>
              <p:cNvSpPr>
                <a:spLocks noChangeArrowheads="1"/>
              </p:cNvSpPr>
              <p:nvPr/>
            </p:nvSpPr>
            <p:spPr bwMode="auto">
              <a:xfrm>
                <a:off x="6639" y="9851"/>
                <a:ext cx="540" cy="18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CCCCFF"/>
                  </a:gs>
                </a:gsLst>
                <a:lin ang="18900000" scaled="1"/>
              </a:gradFill>
              <a:ln w="44450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1763713" y="908050"/>
            <a:ext cx="5761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Алгоритм с параметрами</a:t>
            </a:r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7740650" y="33337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64554" name="Text Box 42"/>
          <p:cNvSpPr txBox="1">
            <a:spLocks noChangeArrowheads="1"/>
          </p:cNvSpPr>
          <p:nvPr/>
        </p:nvSpPr>
        <p:spPr bwMode="auto">
          <a:xfrm>
            <a:off x="468313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/>
      <p:bldP spid="64551" grpId="0"/>
      <p:bldP spid="645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0" y="4070350"/>
            <a:ext cx="6804025" cy="2787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ВЫПОЛНИ ДЕЙСТВИЯ С ЧИСЛАМИ (А, Б) 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Загадай любое число А и любое четное Б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Умножь число А на 2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К результату прибавь число Б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Раздели сумму на 2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Вычти число А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Сообщи результат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Конец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908050"/>
            <a:ext cx="3743325" cy="2787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Задача: 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Выполнить алгоритм, записывая результат после каждой команды. 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Выполните алгоритм для трех разных пар и сделайте вывод, как по результату можно отгадать второе число. </a:t>
            </a:r>
          </a:p>
        </p:txBody>
      </p:sp>
      <p:graphicFrame>
        <p:nvGraphicFramePr>
          <p:cNvPr id="63523" name="Group 35"/>
          <p:cNvGraphicFramePr>
            <a:graphicFrameLocks noGrp="1"/>
          </p:cNvGraphicFramePr>
          <p:nvPr>
            <p:ph/>
          </p:nvPr>
        </p:nvGraphicFramePr>
        <p:xfrm>
          <a:off x="4211638" y="1412875"/>
          <a:ext cx="4608512" cy="2240280"/>
        </p:xfrm>
        <a:graphic>
          <a:graphicData uri="http://schemas.openxmlformats.org/drawingml/2006/table">
            <a:tbl>
              <a:tblPr/>
              <a:tblGrid>
                <a:gridCol w="1536700"/>
                <a:gridCol w="1535112"/>
                <a:gridCol w="15367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31, 8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4" name="Text Box 36"/>
          <p:cNvSpPr txBox="1">
            <a:spLocks noChangeArrowheads="1"/>
          </p:cNvSpPr>
          <p:nvPr/>
        </p:nvSpPr>
        <p:spPr bwMode="auto">
          <a:xfrm>
            <a:off x="3743325" y="549275"/>
            <a:ext cx="540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Алгоритм с параметрами</a:t>
            </a:r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7789863" y="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1692275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5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23850" y="2349500"/>
            <a:ext cx="5040313" cy="4006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НАРИСУЙ И ЗАПОЛНИ КЛЕТКИ </a:t>
            </a:r>
          </a:p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(1, 2, 3, 4, 5)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____РАЗА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3.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ДЛЯ ФИГУР(____)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4. Нарисуй клетку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5. Нарисуй в клетке фигуру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6.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ПОВТОРЯЙ____РАЗА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7.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ПОВТОРЯЙ ДЛЯ КАРАНДАШЕЙ(__)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8. Закрась самую верхнюю 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    незакрашенную фигуру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       9.Закрась следующую фигуру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10. Конец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3743325" cy="12636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00"/>
                </a:solidFill>
                <a:latin typeface="Arial" charset="0"/>
              </a:rPr>
              <a:t>Задача: </a:t>
            </a:r>
          </a:p>
          <a:p>
            <a:pPr marL="342900" indent="-342900"/>
            <a:r>
              <a:rPr lang="ru-RU" sz="2000" b="1">
                <a:solidFill>
                  <a:srgbClr val="000000"/>
                </a:solidFill>
                <a:latin typeface="Arial" charset="0"/>
              </a:rPr>
              <a:t>Допиши алгоритм, нарисуй и вставь неизвестные слова-актеры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5724525" y="1341438"/>
            <a:ext cx="1081088" cy="1944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1-</a:t>
            </a:r>
          </a:p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2-</a:t>
            </a:r>
          </a:p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3-</a:t>
            </a:r>
          </a:p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4- К</a:t>
            </a:r>
          </a:p>
          <a:p>
            <a:r>
              <a:rPr lang="ru-RU" sz="2400" b="1">
                <a:solidFill>
                  <a:srgbClr val="000000"/>
                </a:solidFill>
                <a:latin typeface="Arial" charset="0"/>
              </a:rPr>
              <a:t>5-</a:t>
            </a:r>
          </a:p>
        </p:txBody>
      </p:sp>
      <p:grpSp>
        <p:nvGrpSpPr>
          <p:cNvPr id="65557" name="Group 21"/>
          <p:cNvGrpSpPr>
            <a:grpSpLocks/>
          </p:cNvGrpSpPr>
          <p:nvPr/>
        </p:nvGrpSpPr>
        <p:grpSpPr bwMode="auto">
          <a:xfrm>
            <a:off x="7235825" y="1773238"/>
            <a:ext cx="1481138" cy="4346575"/>
            <a:chOff x="4558" y="1117"/>
            <a:chExt cx="933" cy="2738"/>
          </a:xfrm>
        </p:grpSpPr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4558" y="1117"/>
              <a:ext cx="933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3" name="AutoShape 7"/>
            <p:cNvSpPr>
              <a:spLocks noChangeArrowheads="1"/>
            </p:cNvSpPr>
            <p:nvPr/>
          </p:nvSpPr>
          <p:spPr bwMode="auto">
            <a:xfrm>
              <a:off x="4830" y="1162"/>
              <a:ext cx="311" cy="228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4558" y="1570"/>
              <a:ext cx="933" cy="4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4558" y="2030"/>
              <a:ext cx="933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558" y="2486"/>
              <a:ext cx="933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4876" y="2568"/>
              <a:ext cx="311" cy="22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4558" y="2942"/>
              <a:ext cx="933" cy="4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4558" y="3399"/>
              <a:ext cx="933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4876" y="1661"/>
              <a:ext cx="311" cy="22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4876" y="2115"/>
              <a:ext cx="311" cy="2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4876" y="3067"/>
              <a:ext cx="311" cy="22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4830" y="3521"/>
              <a:ext cx="311" cy="22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4284663" y="6207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Алгоритм с параметрами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789863" y="0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4859338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  <p:bldP spid="65540" grpId="0" animBg="1"/>
      <p:bldP spid="65541" grpId="0" animBg="1"/>
      <p:bldP spid="655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405688" y="188913"/>
            <a:ext cx="1738312" cy="549275"/>
          </a:xfrm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4 класс</a:t>
            </a:r>
            <a:endParaRPr lang="ru-RU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35975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 – определенная последовательность действий, выполнение которых позволяет получить решение поставленной задачи.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Все действия в алгоритме записываются в повелительной форме.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Каждый алгоритм создается автором и рассчитан на конкретного исполнителя.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Исполнители алгоритмов – это люди или устройства (компьютеры, роботы).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Алгоритмы, написанные для компьютеров, называются программами.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0" y="0"/>
            <a:ext cx="3851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С. Н. Тур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Первые шаги в мире информатики</a:t>
            </a:r>
            <a:endParaRPr lang="ru-RU" sz="2800" b="1">
              <a:solidFill>
                <a:srgbClr val="000000"/>
              </a:solidFill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284663" y="333375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20 уроков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  <p:bldP spid="69636" grpId="0"/>
      <p:bldP spid="696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719138"/>
          </a:xfrm>
          <a:gradFill rotWithShape="1">
            <a:gsLst>
              <a:gs pos="0">
                <a:schemeClr val="hlink"/>
              </a:gs>
              <a:gs pos="100000">
                <a:srgbClr val="CCCCFF"/>
              </a:gs>
            </a:gsLst>
            <a:path path="rect">
              <a:fillToRect l="100000" b="100000"/>
            </a:path>
          </a:gradFill>
          <a:ln w="34925">
            <a:solidFill>
              <a:srgbClr val="3366FF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/>
              </a:rPr>
              <a:t>Алгоритм Гаусса – алгоритм сложения чисел от 1 до 100:                        (1+100)*50=5050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0"/>
            <a:ext cx="4859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С. Н. Тур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Первые шаги в мире информатики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932363" y="0"/>
            <a:ext cx="42116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Алгоритмы в математике и в русском языке</a:t>
            </a:r>
            <a:r>
              <a:rPr lang="ru-RU" sz="2400">
                <a:solidFill>
                  <a:srgbClr val="000000"/>
                </a:solidFill>
              </a:rPr>
              <a:t> – </a:t>
            </a:r>
            <a:r>
              <a:rPr lang="ru-RU">
                <a:solidFill>
                  <a:srgbClr val="000000"/>
                </a:solidFill>
              </a:rPr>
              <a:t>5 уроков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95288" y="1700213"/>
            <a:ext cx="8229600" cy="8636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CCCCFF"/>
              </a:gs>
            </a:gsLst>
            <a:path path="rect">
              <a:fillToRect l="100000" b="100000"/>
            </a:path>
          </a:gradFill>
          <a:ln w="34925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</a:rPr>
              <a:t>Алгоритмы, используемые для построения числового ряда, например для ряда 3, 6, 9, 12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50825" y="2636838"/>
            <a:ext cx="8569325" cy="331311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CCCCFF"/>
              </a:gs>
            </a:gsLst>
            <a:path path="rect">
              <a:fillToRect l="100000" b="100000"/>
            </a:path>
          </a:gradFill>
          <a:ln w="34925" algn="ctr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</a:rPr>
              <a:t>Магические квадраты, в которых сумма чисел в любом направлении одно и то же число:</a:t>
            </a:r>
          </a:p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sz="1600">
                <a:solidFill>
                  <a:srgbClr val="000000"/>
                </a:solidFill>
              </a:rPr>
              <a:t>Подобрать ряд из 9 чисел так, чтобы разность между соседними числами была постоянной, например, 1, 3, 5, 7, 9, 11, 13, 15, 17</a:t>
            </a:r>
          </a:p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sz="1600">
                <a:solidFill>
                  <a:srgbClr val="000000"/>
                </a:solidFill>
              </a:rPr>
              <a:t>Выделить в ряду вторую тройку чисел, сложить их, получится сумма магического квадрата – </a:t>
            </a:r>
            <a:r>
              <a:rPr lang="en-US" sz="1600">
                <a:solidFill>
                  <a:srgbClr val="000000"/>
                </a:solidFill>
              </a:rPr>
              <a:t>S=</a:t>
            </a:r>
            <a:r>
              <a:rPr lang="ru-RU" sz="1600">
                <a:solidFill>
                  <a:srgbClr val="000000"/>
                </a:solidFill>
              </a:rPr>
              <a:t>27</a:t>
            </a:r>
          </a:p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sz="1600">
                <a:solidFill>
                  <a:srgbClr val="000000"/>
                </a:solidFill>
              </a:rPr>
              <a:t>Расположить эту тройку чисел по любой диагонали квадрата</a:t>
            </a:r>
          </a:p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sz="1600">
                <a:solidFill>
                  <a:srgbClr val="000000"/>
                </a:solidFill>
              </a:rPr>
              <a:t>Рядом с наименьшим числом из диагонали расположить наибольшее число ряда, и рядом с наибольшим числом из диагонали расположить наименьшее число ряда.</a:t>
            </a:r>
          </a:p>
          <a:p>
            <a:pPr marL="261938" indent="-261938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sz="1600">
                <a:solidFill>
                  <a:srgbClr val="000000"/>
                </a:solidFill>
              </a:rPr>
              <a:t>Заполнить весь квадрат, проведя вычисления: сложить два числа в строке или в столбце; из </a:t>
            </a:r>
            <a:r>
              <a:rPr lang="en-US" sz="1600">
                <a:solidFill>
                  <a:srgbClr val="000000"/>
                </a:solidFill>
              </a:rPr>
              <a:t>S</a:t>
            </a:r>
            <a:r>
              <a:rPr lang="ru-RU" sz="1600">
                <a:solidFill>
                  <a:srgbClr val="000000"/>
                </a:solidFill>
              </a:rPr>
              <a:t> вычесть получившееся число; записать число в свободную клетку.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39750" y="6092825"/>
            <a:ext cx="8229600" cy="431800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</a:rPr>
              <a:t>Алгоритмы составления и отгадывания ребусов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86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nimBg="1"/>
      <p:bldP spid="68612" grpId="0"/>
      <p:bldP spid="68613" grpId="0"/>
      <p:bldP spid="68614" grpId="0" animBg="1"/>
      <p:bldP spid="68615" grpId="0" animBg="1"/>
      <p:bldP spid="686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25" y="447675"/>
            <a:ext cx="5016500" cy="758825"/>
          </a:xfrm>
        </p:spPr>
        <p:txBody>
          <a:bodyPr/>
          <a:lstStyle/>
          <a:p>
            <a:r>
              <a:rPr lang="ru-RU">
                <a:solidFill>
                  <a:srgbClr val="CC00FF"/>
                </a:solidFill>
              </a:rPr>
              <a:t>План лекции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3240087"/>
          </a:xfrm>
        </p:spPr>
        <p:txBody>
          <a:bodyPr/>
          <a:lstStyle/>
          <a:p>
            <a:pPr marL="0" indent="1588"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b="1">
                <a:solidFill>
                  <a:srgbClr val="000000"/>
                </a:solidFill>
                <a:effectLst/>
              </a:rPr>
              <a:t>Тема «Алгоритмы» в программах разных авторов.</a:t>
            </a:r>
          </a:p>
          <a:p>
            <a:pPr marL="0" indent="1588"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b="1">
                <a:solidFill>
                  <a:srgbClr val="000000"/>
                </a:solidFill>
                <a:effectLst/>
              </a:rPr>
              <a:t> Основные понятия и структуры</a:t>
            </a:r>
          </a:p>
          <a:p>
            <a:pPr marL="0" indent="1588"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r>
              <a:rPr lang="ru-RU" b="1">
                <a:solidFill>
                  <a:srgbClr val="000000"/>
                </a:solidFill>
                <a:effectLst/>
              </a:rPr>
              <a:t> Компьютерная поддержка преподавания темы «Алгоритмы»</a:t>
            </a:r>
          </a:p>
          <a:p>
            <a:pPr marL="0" indent="1588">
              <a:buClr>
                <a:srgbClr val="000000"/>
              </a:buClr>
              <a:buSzPct val="95000"/>
              <a:buFont typeface="Wingdings" pitchFamily="2" charset="2"/>
              <a:buAutoNum type="arabicPeriod"/>
            </a:pPr>
            <a:endParaRPr lang="ru-RU" b="1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0" y="0"/>
            <a:ext cx="3851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С. Н. Тур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Первые шаги в мире информатики</a:t>
            </a:r>
            <a:endParaRPr lang="ru-RU" sz="2800" b="1">
              <a:solidFill>
                <a:srgbClr val="000000"/>
              </a:solidFill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01650" y="1196975"/>
            <a:ext cx="79581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Алгоритмический язык стрелок</a:t>
            </a:r>
          </a:p>
          <a:p>
            <a:r>
              <a:rPr lang="ru-RU" sz="2400">
                <a:solidFill>
                  <a:srgbClr val="000000"/>
                </a:solidFill>
              </a:rPr>
              <a:t>Выполнение линейных алгоритмов – </a:t>
            </a:r>
            <a:r>
              <a:rPr lang="ru-RU">
                <a:solidFill>
                  <a:srgbClr val="000000"/>
                </a:solidFill>
              </a:rPr>
              <a:t>6 уроков</a:t>
            </a:r>
          </a:p>
          <a:p>
            <a:r>
              <a:rPr lang="ru-RU" sz="2400">
                <a:solidFill>
                  <a:srgbClr val="000000"/>
                </a:solidFill>
              </a:rPr>
              <a:t>Выполнение повторяющихся действий, пропедевтика понятия </a:t>
            </a:r>
            <a:r>
              <a:rPr lang="ru-RU" sz="2400" i="1">
                <a:solidFill>
                  <a:srgbClr val="000000"/>
                </a:solidFill>
              </a:rPr>
              <a:t>ЦИКЛ</a:t>
            </a:r>
            <a:r>
              <a:rPr lang="ru-RU" sz="2400">
                <a:solidFill>
                  <a:srgbClr val="000000"/>
                </a:solidFill>
              </a:rPr>
              <a:t> – </a:t>
            </a:r>
            <a:r>
              <a:rPr lang="ru-RU">
                <a:solidFill>
                  <a:srgbClr val="000000"/>
                </a:solidFill>
              </a:rPr>
              <a:t>2 урока </a:t>
            </a:r>
          </a:p>
          <a:p>
            <a:r>
              <a:rPr lang="ru-RU" sz="2400">
                <a:solidFill>
                  <a:srgbClr val="000000"/>
                </a:solidFill>
              </a:rPr>
              <a:t>Пропедевтика понятия </a:t>
            </a:r>
            <a:r>
              <a:rPr lang="ru-RU" sz="2400" i="1">
                <a:solidFill>
                  <a:srgbClr val="000000"/>
                </a:solidFill>
              </a:rPr>
              <a:t>ВЛОЖЕННЫЙ ЦИКЛ</a:t>
            </a:r>
            <a:r>
              <a:rPr lang="ru-RU" sz="2400">
                <a:solidFill>
                  <a:srgbClr val="000000"/>
                </a:solidFill>
              </a:rPr>
              <a:t> – </a:t>
            </a:r>
            <a:r>
              <a:rPr lang="ru-RU">
                <a:solidFill>
                  <a:srgbClr val="000000"/>
                </a:solidFill>
              </a:rPr>
              <a:t>4 урока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  <a:p>
            <a:r>
              <a:rPr lang="ru-RU" sz="2400">
                <a:solidFill>
                  <a:srgbClr val="000000"/>
                </a:solidFill>
              </a:rPr>
              <a:t>Алгоритмы с использованием числовой оси – </a:t>
            </a:r>
            <a:r>
              <a:rPr lang="ru-RU">
                <a:solidFill>
                  <a:srgbClr val="000000"/>
                </a:solidFill>
              </a:rPr>
              <a:t>3 урока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68313" y="3860800"/>
            <a:ext cx="8135937" cy="2808288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>
                <a:solidFill>
                  <a:srgbClr val="000000"/>
                </a:solidFill>
              </a:rPr>
              <a:t>Знакомство с исполнителем (Колобок)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ru-RU" sz="2400">
                <a:solidFill>
                  <a:srgbClr val="000000"/>
                </a:solidFill>
              </a:rPr>
              <a:t>Среда обитания 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ru-RU" sz="2400">
                <a:solidFill>
                  <a:srgbClr val="000000"/>
                </a:solidFill>
              </a:rPr>
              <a:t>Система команд исполнителя (СКИ)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ru-RU" sz="2400">
                <a:solidFill>
                  <a:srgbClr val="000000"/>
                </a:solidFill>
              </a:rPr>
              <a:t>Элементарные действия 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ru-RU" sz="2400">
                <a:solidFill>
                  <a:srgbClr val="000000"/>
                </a:solidFill>
              </a:rPr>
              <a:t>Отказы</a:t>
            </a:r>
          </a:p>
          <a:p>
            <a: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  <p:bldP spid="706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27050"/>
          </a:xfrm>
        </p:spPr>
        <p:txBody>
          <a:bodyPr/>
          <a:lstStyle/>
          <a:p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Компьютерные программы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484438" y="620713"/>
            <a:ext cx="6408737" cy="3024187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7663" indent="-347663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</a:rPr>
              <a:t>Знакомство с алгоритмами: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 u="sng">
                <a:solidFill>
                  <a:srgbClr val="000000"/>
                </a:solidFill>
              </a:rPr>
              <a:t>Перевозчик, «Роботландия» 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Монах (Ханойская башня), «Роботландия»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Угадай-ка, «Роботландия»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Буквоед, «Роботландия»</a:t>
            </a:r>
            <a:endParaRPr lang="ru-RU" sz="1000">
              <a:solidFill>
                <a:srgbClr val="000000"/>
              </a:solidFill>
            </a:endParaRP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Обезьяны, Малыш 4, «Вундеркинд»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Алгоритмы, каталог FANTASY4, "Фантазия"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Колобок, каталог FANTASY4, "Фантазия»</a:t>
            </a:r>
          </a:p>
          <a:p>
            <a:pPr marL="347663" indent="-347663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Алгоритмика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23850" y="3716338"/>
            <a:ext cx="6192838" cy="2809875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</a:rPr>
              <a:t>Исполнители</a:t>
            </a:r>
          </a:p>
          <a:p>
            <a:pPr marL="261938" indent="-261938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Колобок на линейке, каталог FANTASY4, "Фантазия»</a:t>
            </a:r>
          </a:p>
          <a:p>
            <a:pPr marL="261938" indent="-261938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Квадратик, «Роботландия» </a:t>
            </a:r>
            <a:endParaRPr lang="ru-RU">
              <a:solidFill>
                <a:srgbClr val="000000"/>
              </a:solidFill>
              <a:hlinkClick r:id="rId2" action="ppaction://hlinkfile"/>
            </a:endParaRPr>
          </a:p>
          <a:p>
            <a:pPr marL="261938" indent="-261938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Машинист, «Роботландия»</a:t>
            </a:r>
            <a:endParaRPr lang="ru-RU">
              <a:solidFill>
                <a:srgbClr val="000000"/>
              </a:solidFill>
              <a:hlinkClick r:id="rId3" action="ppaction://hlinkfile"/>
            </a:endParaRPr>
          </a:p>
          <a:p>
            <a:pPr marL="261938" indent="-261938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Автомат, «Роботландия»</a:t>
            </a:r>
          </a:p>
          <a:p>
            <a:pPr marL="261938" indent="-261938">
              <a:spcBef>
                <a:spcPct val="20000"/>
              </a:spcBef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Кукарача, «Роботландия»</a:t>
            </a:r>
          </a:p>
          <a:p>
            <a:pPr marL="261938" indent="-261938"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>
                <a:solidFill>
                  <a:srgbClr val="000000"/>
                </a:solidFill>
              </a:rPr>
              <a:t>Кенгуренок (</a:t>
            </a:r>
            <a:r>
              <a:rPr lang="en-US">
                <a:solidFill>
                  <a:srgbClr val="000000"/>
                </a:solidFill>
              </a:rPr>
              <a:t>ROO)</a:t>
            </a:r>
            <a:r>
              <a:rPr lang="ru-RU">
                <a:solidFill>
                  <a:srgbClr val="000000"/>
                </a:solidFill>
              </a:rPr>
              <a:t>, Пылесосик</a:t>
            </a:r>
            <a:r>
              <a:rPr lang="en-US">
                <a:solidFill>
                  <a:srgbClr val="000000"/>
                </a:solidFill>
              </a:rPr>
              <a:t> (ROB)</a:t>
            </a:r>
            <a:endParaRPr lang="ru-RU">
              <a:solidFill>
                <a:srgbClr val="000000"/>
              </a:solidFill>
            </a:endParaRPr>
          </a:p>
          <a:p>
            <a:pPr marL="261938" indent="-261938">
              <a:buClr>
                <a:srgbClr val="000000"/>
              </a:buClr>
              <a:buSzPct val="85000"/>
              <a:buFont typeface="Wingdings" pitchFamily="2" charset="2"/>
              <a:buNone/>
            </a:pPr>
            <a:r>
              <a:rPr lang="ru-RU" sz="1600">
                <a:solidFill>
                  <a:srgbClr val="000000"/>
                </a:solidFill>
              </a:rPr>
              <a:t>7.</a:t>
            </a:r>
            <a:r>
              <a:rPr lang="ru-RU" sz="1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>
                <a:solidFill>
                  <a:srgbClr val="000000"/>
                </a:solidFill>
              </a:rPr>
              <a:t>Черепашка «ЛогоМиры»</a:t>
            </a:r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6" grpId="0" animBg="1"/>
      <p:bldP spid="716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792163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</a:t>
            </a:r>
            <a:r>
              <a:rPr lang="ru-RU" sz="2000">
                <a:solidFill>
                  <a:srgbClr val="000000"/>
                </a:solidFill>
                <a:effectLst/>
                <a:latin typeface="Times New Roman" pitchFamily="18" charset="0"/>
              </a:rPr>
              <a:t> – </a:t>
            </a:r>
            <a:r>
              <a:rPr lang="ru-RU" sz="2400">
                <a:solidFill>
                  <a:srgbClr val="000000"/>
                </a:solidFill>
                <a:effectLst/>
                <a:latin typeface="Times New Roman" pitchFamily="18" charset="0"/>
              </a:rPr>
              <a:t>описание последовательности действий, строгое выполнение которых приведет к задуманному результату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04025" y="260350"/>
            <a:ext cx="2339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5-6 класс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Н.В. Макарова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132138" y="26035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7часов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68313" y="2349500"/>
            <a:ext cx="8229600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Линейный алгоритм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все действия выполняются однократно, одно за другим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95288" y="3357563"/>
            <a:ext cx="8302625" cy="11509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Циклический алгоритм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 котором можно выделить последовательность действий, выполняющихся несколько раз подряд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65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 animBg="1"/>
      <p:bldP spid="66564" grpId="0"/>
      <p:bldP spid="66565" grpId="0"/>
      <p:bldP spid="66566" grpId="0"/>
      <p:bldP spid="66567" grpId="0" animBg="1"/>
      <p:bldP spid="665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27313" y="333375"/>
            <a:ext cx="4465637" cy="431800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Свойства алгоритма - </a:t>
            </a:r>
            <a:r>
              <a:rPr lang="ru-RU" sz="2000">
                <a:solidFill>
                  <a:srgbClr val="000000"/>
                </a:solidFill>
                <a:effectLst/>
              </a:rPr>
              <a:t>7часов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405688" y="260350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класс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Н.В. Макарова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68313" y="981075"/>
            <a:ext cx="8229600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Дискретность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алгоритм выполняется по шагам; каждое действие выполняется только после того, как закончилось исполнение предыдущего.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50825" y="4005263"/>
            <a:ext cx="8229600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Конечность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завершение работы алгоритма за конечное число шагов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23850" y="2205038"/>
            <a:ext cx="8372475" cy="14398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Детерминированность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точность, однозначность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) – на каждом шаге однозначно определено преобразование объектов среды исполнителя, полученных на предшествующих шагах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23850" y="5084763"/>
            <a:ext cx="8229600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Результативность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каждый шаг создает ситуацию, в которой все объекты среды однозначно определены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57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uiExpand="1" build="p" animBg="1"/>
      <p:bldP spid="75779" grpId="0"/>
      <p:bldP spid="75780" grpId="0"/>
      <p:bldP spid="75782" grpId="0" animBg="1"/>
      <p:bldP spid="75783" grpId="0" animBg="1"/>
      <p:bldP spid="75784" grpId="0" animBg="1"/>
      <p:bldP spid="757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7675" y="404813"/>
            <a:ext cx="3311525" cy="360362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Типы алгоритмов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7405688" y="260350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класс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Н.В. Макарова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95288" y="1341438"/>
            <a:ext cx="1728787" cy="503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Линейный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95288" y="3213100"/>
            <a:ext cx="2663825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Разветвляющийся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95288" y="2276475"/>
            <a:ext cx="2089150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Циклический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95288" y="4221163"/>
            <a:ext cx="3097212" cy="3603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Вспомогательный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468313" y="4868863"/>
            <a:ext cx="5689600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Блок-схема - способ записи алгоритма</a:t>
            </a:r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468313" y="5516563"/>
            <a:ext cx="5689600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2 стадии разработки алгоритма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6372225" y="4868863"/>
            <a:ext cx="2771775" cy="10080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Понятие: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Исполнитель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uiExpand="1" build="p" animBg="1"/>
      <p:bldP spid="76803" grpId="0"/>
      <p:bldP spid="76804" grpId="0"/>
      <p:bldP spid="76806" grpId="0" animBg="1"/>
      <p:bldP spid="76807" grpId="0" animBg="1"/>
      <p:bldP spid="76808" grpId="0" animBg="1"/>
      <p:bldP spid="76809" grpId="0" animBg="1"/>
      <p:bldP spid="76810" grpId="0" animBg="1"/>
      <p:bldP spid="76811" grpId="0" animBg="1"/>
      <p:bldP spid="768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7675" y="404813"/>
            <a:ext cx="3311525" cy="36036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Алгоритмы</a:t>
            </a: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 – </a:t>
            </a:r>
            <a:r>
              <a:rPr lang="en-US" sz="2000">
                <a:solidFill>
                  <a:srgbClr val="000000"/>
                </a:solidFill>
                <a:effectLst/>
                <a:latin typeface="Times New Roman" pitchFamily="18" charset="0"/>
              </a:rPr>
              <a:t>9 (14) </a:t>
            </a:r>
            <a:r>
              <a:rPr lang="ru-RU" sz="2000">
                <a:solidFill>
                  <a:srgbClr val="000000"/>
                </a:solidFill>
                <a:effectLst/>
                <a:latin typeface="Times New Roman" pitchFamily="18" charset="0"/>
              </a:rPr>
              <a:t>час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7164388" y="260350"/>
            <a:ext cx="1979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И. Г. Семакин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50825" y="2205038"/>
            <a:ext cx="8497888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Понятия: исполнитель алгоритма, построчная запись, алгоритмический язык, система команд исполнителя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50825" y="3644900"/>
            <a:ext cx="8229600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Точность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 - каждая команда определяет однозначно действие исполнителя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50825" y="4581525"/>
            <a:ext cx="8229600" cy="10080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Понятность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алгоритм для конкретного исполнителя должен включать только команды из системы команд данного исполнителя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843213" y="3141663"/>
            <a:ext cx="3311525" cy="3603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Свойства алгоритма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323850" y="5805488"/>
            <a:ext cx="8229600" cy="720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Конечность (результативность)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– исполнение алгоритма  должно завершиться за конечное число шагов</a:t>
            </a:r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395288" y="1052513"/>
            <a:ext cx="8353425" cy="1009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Алгоритм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-  понятное и точное предписание исполнителю выполнить конечную последовательность команд, приводящую от исходных данных к искомому результату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/>
      <p:bldP spid="77827" grpId="0"/>
      <p:bldP spid="77828" grpId="0"/>
      <p:bldP spid="77829" grpId="0" animBg="1"/>
      <p:bldP spid="77830" grpId="0" animBg="1"/>
      <p:bldP spid="77832" grpId="0" animBg="1"/>
      <p:bldP spid="77836" grpId="0" animBg="1"/>
      <p:bldP spid="77837" grpId="0" animBg="1"/>
      <p:bldP spid="778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7675" y="404813"/>
            <a:ext cx="3311525" cy="36036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ГРИС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7092950" y="260350"/>
            <a:ext cx="2051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И. Г. Семакин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95288" y="2636838"/>
            <a:ext cx="8085137" cy="792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Простые команды режима прямого управления: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шаг, поворот, прыжок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250825" y="1052513"/>
            <a:ext cx="8353425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Среда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-  страница (клеточное поле) для рисования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250825" y="1773238"/>
            <a:ext cx="8353425" cy="7191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Режимы управления: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режим прямого управления, режим программного управления</a:t>
            </a:r>
          </a:p>
        </p:txBody>
      </p:sp>
      <p:grpSp>
        <p:nvGrpSpPr>
          <p:cNvPr id="79884" name="Group 12"/>
          <p:cNvGrpSpPr>
            <a:grpSpLocks/>
          </p:cNvGrpSpPr>
          <p:nvPr/>
        </p:nvGrpSpPr>
        <p:grpSpPr bwMode="auto">
          <a:xfrm>
            <a:off x="468313" y="3716338"/>
            <a:ext cx="8085137" cy="2017712"/>
            <a:chOff x="295" y="2341"/>
            <a:chExt cx="5093" cy="1271"/>
          </a:xfrm>
        </p:grpSpPr>
        <p:sp>
          <p:nvSpPr>
            <p:cNvPr id="79880" name="Rectangle 8"/>
            <p:cNvSpPr>
              <a:spLocks noChangeArrowheads="1"/>
            </p:cNvSpPr>
            <p:nvPr/>
          </p:nvSpPr>
          <p:spPr bwMode="auto">
            <a:xfrm>
              <a:off x="295" y="2341"/>
              <a:ext cx="5093" cy="127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r>
                <a:rPr lang="ru-RU" sz="2400" b="1">
                  <a:solidFill>
                    <a:srgbClr val="000000"/>
                  </a:solidFill>
                  <a:latin typeface="Times New Roman" pitchFamily="18" charset="0"/>
                </a:rPr>
                <a:t>Этапы режима программного управления: 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                                        Установка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 Написание                    исполнителя                   Исполнение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 программы                  в исходное                       программы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None/>
              </a:pPr>
              <a:r>
                <a:rPr lang="ru-RU" sz="2400">
                  <a:solidFill>
                    <a:srgbClr val="000000"/>
                  </a:solidFill>
                  <a:latin typeface="Times New Roman" pitchFamily="18" charset="0"/>
                </a:rPr>
                <a:t>                                       положение</a:t>
              </a:r>
            </a:p>
          </p:txBody>
        </p:sp>
        <p:grpSp>
          <p:nvGrpSpPr>
            <p:cNvPr id="79883" name="Group 11"/>
            <p:cNvGrpSpPr>
              <a:grpSpLocks/>
            </p:cNvGrpSpPr>
            <p:nvPr/>
          </p:nvGrpSpPr>
          <p:grpSpPr bwMode="auto">
            <a:xfrm>
              <a:off x="1383" y="3113"/>
              <a:ext cx="2495" cy="0"/>
              <a:chOff x="1383" y="3113"/>
              <a:chExt cx="2495" cy="0"/>
            </a:xfrm>
          </p:grpSpPr>
          <p:sp>
            <p:nvSpPr>
              <p:cNvPr id="79881" name="Line 9"/>
              <p:cNvSpPr>
                <a:spLocks noChangeShapeType="1"/>
              </p:cNvSpPr>
              <p:nvPr/>
            </p:nvSpPr>
            <p:spPr bwMode="auto">
              <a:xfrm>
                <a:off x="1383" y="3113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882" name="Line 10"/>
              <p:cNvSpPr>
                <a:spLocks noChangeShapeType="1"/>
              </p:cNvSpPr>
              <p:nvPr/>
            </p:nvSpPr>
            <p:spPr bwMode="auto">
              <a:xfrm>
                <a:off x="3198" y="3113"/>
                <a:ext cx="6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/>
      <p:bldP spid="79875" grpId="0"/>
      <p:bldP spid="79876" grpId="0"/>
      <p:bldP spid="79877" grpId="0" animBg="1"/>
      <p:bldP spid="79878" grpId="0" animBg="1"/>
      <p:bldP spid="7987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7675" y="404813"/>
            <a:ext cx="3960813" cy="36036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Структуры алгоритма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164388" y="260350"/>
            <a:ext cx="1979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И. Г. Семакин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908175" y="1052513"/>
            <a:ext cx="5184775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Вспомогательный алгоритм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95288" y="1773238"/>
            <a:ext cx="8208962" cy="14398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Алгоритм, по которому решается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некоторая подзадача из основной задачи и который, как правило выполняется многократно, называется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вспомогательным алгоритмом (процедурой)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95288" y="35734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78875" name="Group 27"/>
          <p:cNvGrpSpPr>
            <a:grpSpLocks/>
          </p:cNvGrpSpPr>
          <p:nvPr/>
        </p:nvGrpSpPr>
        <p:grpSpPr bwMode="auto">
          <a:xfrm>
            <a:off x="611188" y="3644900"/>
            <a:ext cx="1727200" cy="1655763"/>
            <a:chOff x="385" y="2296"/>
            <a:chExt cx="1088" cy="1043"/>
          </a:xfrm>
        </p:grpSpPr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385" y="2296"/>
              <a:ext cx="0" cy="10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>
              <a:off x="1020" y="2296"/>
              <a:ext cx="0" cy="10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8868" name="Group 20"/>
            <p:cNvGrpSpPr>
              <a:grpSpLocks/>
            </p:cNvGrpSpPr>
            <p:nvPr/>
          </p:nvGrpSpPr>
          <p:grpSpPr bwMode="auto">
            <a:xfrm>
              <a:off x="521" y="2296"/>
              <a:ext cx="317" cy="1043"/>
              <a:chOff x="703" y="2296"/>
              <a:chExt cx="317" cy="1043"/>
            </a:xfrm>
          </p:grpSpPr>
          <p:sp>
            <p:nvSpPr>
              <p:cNvPr id="78863" name="Line 15"/>
              <p:cNvSpPr>
                <a:spLocks noChangeShapeType="1"/>
              </p:cNvSpPr>
              <p:nvPr/>
            </p:nvSpPr>
            <p:spPr bwMode="auto">
              <a:xfrm>
                <a:off x="703" y="2296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4" name="Line 16"/>
              <p:cNvSpPr>
                <a:spLocks noChangeShapeType="1"/>
              </p:cNvSpPr>
              <p:nvPr/>
            </p:nvSpPr>
            <p:spPr bwMode="auto">
              <a:xfrm>
                <a:off x="1020" y="2296"/>
                <a:ext cx="0" cy="10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5" name="Line 17"/>
              <p:cNvSpPr>
                <a:spLocks noChangeShapeType="1"/>
              </p:cNvSpPr>
              <p:nvPr/>
            </p:nvSpPr>
            <p:spPr bwMode="auto">
              <a:xfrm>
                <a:off x="703" y="2750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6" name="Line 18"/>
              <p:cNvSpPr>
                <a:spLocks noChangeShapeType="1"/>
              </p:cNvSpPr>
              <p:nvPr/>
            </p:nvSpPr>
            <p:spPr bwMode="auto">
              <a:xfrm>
                <a:off x="703" y="3339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67" name="Line 19"/>
              <p:cNvSpPr>
                <a:spLocks noChangeShapeType="1"/>
              </p:cNvSpPr>
              <p:nvPr/>
            </p:nvSpPr>
            <p:spPr bwMode="auto">
              <a:xfrm>
                <a:off x="703" y="2296"/>
                <a:ext cx="0" cy="4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8869" name="Group 21"/>
            <p:cNvGrpSpPr>
              <a:grpSpLocks/>
            </p:cNvGrpSpPr>
            <p:nvPr/>
          </p:nvGrpSpPr>
          <p:grpSpPr bwMode="auto">
            <a:xfrm>
              <a:off x="1156" y="2296"/>
              <a:ext cx="317" cy="1043"/>
              <a:chOff x="703" y="2296"/>
              <a:chExt cx="317" cy="1043"/>
            </a:xfrm>
          </p:grpSpPr>
          <p:sp>
            <p:nvSpPr>
              <p:cNvPr id="78870" name="Line 22"/>
              <p:cNvSpPr>
                <a:spLocks noChangeShapeType="1"/>
              </p:cNvSpPr>
              <p:nvPr/>
            </p:nvSpPr>
            <p:spPr bwMode="auto">
              <a:xfrm>
                <a:off x="703" y="2296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1" name="Line 23"/>
              <p:cNvSpPr>
                <a:spLocks noChangeShapeType="1"/>
              </p:cNvSpPr>
              <p:nvPr/>
            </p:nvSpPr>
            <p:spPr bwMode="auto">
              <a:xfrm>
                <a:off x="1020" y="2296"/>
                <a:ext cx="0" cy="10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2" name="Line 24"/>
              <p:cNvSpPr>
                <a:spLocks noChangeShapeType="1"/>
              </p:cNvSpPr>
              <p:nvPr/>
            </p:nvSpPr>
            <p:spPr bwMode="auto">
              <a:xfrm>
                <a:off x="703" y="2750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3" name="Line 25"/>
              <p:cNvSpPr>
                <a:spLocks noChangeShapeType="1"/>
              </p:cNvSpPr>
              <p:nvPr/>
            </p:nvSpPr>
            <p:spPr bwMode="auto">
              <a:xfrm>
                <a:off x="703" y="3339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74" name="Line 26"/>
              <p:cNvSpPr>
                <a:spLocks noChangeShapeType="1"/>
              </p:cNvSpPr>
              <p:nvPr/>
            </p:nvSpPr>
            <p:spPr bwMode="auto">
              <a:xfrm>
                <a:off x="703" y="2296"/>
                <a:ext cx="0" cy="4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2916238" y="3573463"/>
            <a:ext cx="2808287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00"/>
                </a:solidFill>
              </a:rPr>
              <a:t>Основная программа:</a:t>
            </a:r>
          </a:p>
          <a:p>
            <a:pPr>
              <a:lnSpc>
                <a:spcPct val="80000"/>
              </a:lnSpc>
            </a:pPr>
            <a:endParaRPr lang="ru-RU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Программа</a:t>
            </a:r>
            <a:r>
              <a:rPr lang="ru-RU">
                <a:solidFill>
                  <a:srgbClr val="000000"/>
                </a:solidFill>
              </a:rPr>
              <a:t> число 1919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нач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сделай </a:t>
            </a:r>
            <a:r>
              <a:rPr lang="ru-RU">
                <a:solidFill>
                  <a:srgbClr val="000000"/>
                </a:solidFill>
              </a:rPr>
              <a:t>ЕДИНИЦУ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прыжок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сделай </a:t>
            </a:r>
            <a:r>
              <a:rPr lang="ru-RU">
                <a:solidFill>
                  <a:srgbClr val="000000"/>
                </a:solidFill>
              </a:rPr>
              <a:t>ДЕВЯТЬ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Прыжок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сделай </a:t>
            </a:r>
            <a:r>
              <a:rPr lang="ru-RU">
                <a:solidFill>
                  <a:srgbClr val="000000"/>
                </a:solidFill>
              </a:rPr>
              <a:t>ЕДИНИЦУ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прыжок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сделай </a:t>
            </a:r>
            <a:r>
              <a:rPr lang="ru-RU">
                <a:solidFill>
                  <a:srgbClr val="000000"/>
                </a:solidFill>
              </a:rPr>
              <a:t>ДЕВЯТЬ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кон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5867400" y="3573463"/>
            <a:ext cx="2987675" cy="1033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Процедура </a:t>
            </a:r>
            <a:r>
              <a:rPr lang="ru-RU">
                <a:solidFill>
                  <a:srgbClr val="000000"/>
                </a:solidFill>
              </a:rPr>
              <a:t>ЕДИНИЦА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нач</a:t>
            </a:r>
          </a:p>
          <a:p>
            <a:pPr>
              <a:lnSpc>
                <a:spcPct val="80000"/>
              </a:lnSpc>
            </a:pPr>
            <a:r>
              <a:rPr lang="ru-RU">
                <a:solidFill>
                  <a:srgbClr val="000000"/>
                </a:solidFill>
              </a:rPr>
              <a:t>Тело процедуры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rgbClr val="000000"/>
                </a:solidFill>
              </a:rPr>
              <a:t>кон</a:t>
            </a:r>
          </a:p>
        </p:txBody>
      </p:sp>
      <p:sp>
        <p:nvSpPr>
          <p:cNvPr id="78878" name="Text Box 30"/>
          <p:cNvSpPr txBox="1">
            <a:spLocks noChangeArrowheads="1"/>
          </p:cNvSpPr>
          <p:nvPr/>
        </p:nvSpPr>
        <p:spPr bwMode="auto">
          <a:xfrm>
            <a:off x="6084888" y="5661025"/>
            <a:ext cx="3059112" cy="92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</a:rPr>
              <a:t>Метод последовательной </a:t>
            </a:r>
          </a:p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000000"/>
                </a:solidFill>
              </a:rPr>
              <a:t>детализации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/>
      <p:bldP spid="78851" grpId="0"/>
      <p:bldP spid="78852" grpId="0"/>
      <p:bldP spid="78858" grpId="0" animBg="1"/>
      <p:bldP spid="78859" grpId="0" animBg="1"/>
      <p:bldP spid="78876" grpId="0" animBg="1"/>
      <p:bldP spid="78877" grpId="0" animBg="1"/>
      <p:bldP spid="7887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7675" y="404813"/>
            <a:ext cx="3960813" cy="36036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Структуры алгоритма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7164388" y="260350"/>
            <a:ext cx="1979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И. Г. Семакин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908175" y="1052513"/>
            <a:ext cx="5184775" cy="43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Циклический алгоритм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95288" y="1773238"/>
            <a:ext cx="3529012" cy="158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пока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условие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повторять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нц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   тело цикла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кц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5219700" y="1773238"/>
            <a:ext cx="3671888" cy="39608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Программа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РАМКА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нач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ЛИНИЯ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ЛИНИЯ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ЛИНИЯ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ЛИНИЯ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323850" y="3716338"/>
            <a:ext cx="3960813" cy="2736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процедура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ЛИНИЯ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нач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пока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впереди не край,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повторять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нц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  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шаг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кц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</a:t>
            </a:r>
          </a:p>
        </p:txBody>
      </p: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4932363" y="6021388"/>
            <a:ext cx="3887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00"/>
                </a:solidFill>
              </a:rPr>
              <a:t>Один шаг детализации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  <p:bldP spid="80899" grpId="0"/>
      <p:bldP spid="80900" grpId="0"/>
      <p:bldP spid="80901" grpId="0" animBg="1"/>
      <p:bldP spid="80902" grpId="0" animBg="1"/>
      <p:bldP spid="80922" grpId="0" animBg="1"/>
      <p:bldP spid="80923" grpId="0" animBg="1"/>
      <p:bldP spid="809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55875" y="333375"/>
            <a:ext cx="5184775" cy="360363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Структуры алгоритма: ветвление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7405688" y="260350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И. Г. Семакин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250825" y="765175"/>
            <a:ext cx="2376488" cy="1584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условие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то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серия 1</a:t>
            </a:r>
            <a:endParaRPr lang="ru-RU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иначе   серия 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кв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81951" name="Group 31"/>
          <p:cNvGrpSpPr>
            <a:grpSpLocks/>
          </p:cNvGrpSpPr>
          <p:nvPr/>
        </p:nvGrpSpPr>
        <p:grpSpPr bwMode="auto">
          <a:xfrm>
            <a:off x="2916238" y="1052513"/>
            <a:ext cx="2085975" cy="1870075"/>
            <a:chOff x="4014" y="1071"/>
            <a:chExt cx="1361" cy="1270"/>
          </a:xfrm>
        </p:grpSpPr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>
              <a:off x="4014" y="1071"/>
              <a:ext cx="1361" cy="1270"/>
            </a:xfrm>
            <a:prstGeom prst="rect">
              <a:avLst/>
            </a:prstGeom>
            <a:noFill/>
            <a:ln w="1905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4059" y="116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3" name="Rectangle 13"/>
            <p:cNvSpPr>
              <a:spLocks noChangeArrowheads="1"/>
            </p:cNvSpPr>
            <p:nvPr/>
          </p:nvSpPr>
          <p:spPr bwMode="auto">
            <a:xfrm>
              <a:off x="4059" y="1480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4" name="Rectangle 14"/>
            <p:cNvSpPr>
              <a:spLocks noChangeArrowheads="1"/>
            </p:cNvSpPr>
            <p:nvPr/>
          </p:nvSpPr>
          <p:spPr bwMode="auto">
            <a:xfrm>
              <a:off x="4059" y="175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5" name="Rectangle 15"/>
            <p:cNvSpPr>
              <a:spLocks noChangeArrowheads="1"/>
            </p:cNvSpPr>
            <p:nvPr/>
          </p:nvSpPr>
          <p:spPr bwMode="auto">
            <a:xfrm>
              <a:off x="4059" y="2024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8" name="Rectangle 18"/>
            <p:cNvSpPr>
              <a:spLocks noChangeArrowheads="1"/>
            </p:cNvSpPr>
            <p:nvPr/>
          </p:nvSpPr>
          <p:spPr bwMode="auto">
            <a:xfrm>
              <a:off x="5057" y="116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39" name="Rectangle 19"/>
            <p:cNvSpPr>
              <a:spLocks noChangeArrowheads="1"/>
            </p:cNvSpPr>
            <p:nvPr/>
          </p:nvSpPr>
          <p:spPr bwMode="auto">
            <a:xfrm>
              <a:off x="5057" y="1480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0" name="Rectangle 20"/>
            <p:cNvSpPr>
              <a:spLocks noChangeArrowheads="1"/>
            </p:cNvSpPr>
            <p:nvPr/>
          </p:nvSpPr>
          <p:spPr bwMode="auto">
            <a:xfrm>
              <a:off x="5057" y="175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1" name="Rectangle 21"/>
            <p:cNvSpPr>
              <a:spLocks noChangeArrowheads="1"/>
            </p:cNvSpPr>
            <p:nvPr/>
          </p:nvSpPr>
          <p:spPr bwMode="auto">
            <a:xfrm>
              <a:off x="5057" y="2024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2" name="Rectangle 22"/>
            <p:cNvSpPr>
              <a:spLocks noChangeArrowheads="1"/>
            </p:cNvSpPr>
            <p:nvPr/>
          </p:nvSpPr>
          <p:spPr bwMode="auto">
            <a:xfrm>
              <a:off x="4377" y="116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3" name="Rectangle 23"/>
            <p:cNvSpPr>
              <a:spLocks noChangeArrowheads="1"/>
            </p:cNvSpPr>
            <p:nvPr/>
          </p:nvSpPr>
          <p:spPr bwMode="auto">
            <a:xfrm>
              <a:off x="4740" y="1162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4" name="Rectangle 24"/>
            <p:cNvSpPr>
              <a:spLocks noChangeArrowheads="1"/>
            </p:cNvSpPr>
            <p:nvPr/>
          </p:nvSpPr>
          <p:spPr bwMode="auto">
            <a:xfrm>
              <a:off x="4377" y="2024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5" name="Rectangle 25"/>
            <p:cNvSpPr>
              <a:spLocks noChangeArrowheads="1"/>
            </p:cNvSpPr>
            <p:nvPr/>
          </p:nvSpPr>
          <p:spPr bwMode="auto">
            <a:xfrm>
              <a:off x="4740" y="2024"/>
              <a:ext cx="182" cy="182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4059" y="1071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250825" y="2492375"/>
            <a:ext cx="2376488" cy="39608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программа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Орн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нач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РЯД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РЯД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РЯД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РЯД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</a:t>
            </a:r>
          </a:p>
        </p:txBody>
      </p: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5292725" y="1125538"/>
            <a:ext cx="3851275" cy="39608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процедура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РЯД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нач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прыжок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прыжок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пока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впереди не край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, повторять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нц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   сделай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КВ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   если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впереди не край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, 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   то прыжок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   кв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кц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 </a:t>
            </a:r>
          </a:p>
        </p:txBody>
      </p:sp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2843213" y="3429000"/>
            <a:ext cx="2376487" cy="3024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процедура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КВ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нач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шаг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шаг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шаг</a:t>
            </a: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поворот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 прыжок</a:t>
            </a:r>
          </a:p>
          <a:p>
            <a:pPr marL="457200" indent="-457200">
              <a:lnSpc>
                <a:spcPct val="80000"/>
              </a:lnSpc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кон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5580063" y="5445125"/>
            <a:ext cx="3240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00"/>
                </a:solidFill>
              </a:rPr>
              <a:t>Два шага детализации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/>
      <p:bldP spid="81923" grpId="0"/>
      <p:bldP spid="81924" grpId="0"/>
      <p:bldP spid="81926" grpId="0" animBg="1"/>
      <p:bldP spid="81949" grpId="0" animBg="1"/>
      <p:bldP spid="81950" grpId="0" animBg="1"/>
      <p:bldP spid="81952" grpId="0" animBg="1"/>
      <p:bldP spid="819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84175"/>
          </a:xfrm>
        </p:spPr>
        <p:txBody>
          <a:bodyPr/>
          <a:lstStyle/>
          <a:p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Вопросы к экзамену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569325" cy="5327650"/>
          </a:xfrm>
        </p:spPr>
        <p:txBody>
          <a:bodyPr/>
          <a:lstStyle/>
          <a:p>
            <a:pPr marL="609600" indent="-609600"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 sz="2800">
                <a:solidFill>
                  <a:srgbClr val="000000"/>
                </a:solidFill>
                <a:effectLst/>
              </a:rPr>
              <a:t>В каких классах и на основе каких программ вводится тема «Алгоритмы» разными авторами программ?</a:t>
            </a:r>
          </a:p>
          <a:p>
            <a:pPr marL="609600" indent="-609600"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 sz="2800">
                <a:solidFill>
                  <a:srgbClr val="000000"/>
                </a:solidFill>
                <a:effectLst/>
              </a:rPr>
              <a:t>Назовите основные понятия темы, их содержание, на каком этапе обучения информатике они вводятся.</a:t>
            </a:r>
          </a:p>
          <a:p>
            <a:pPr marL="609600" indent="-609600"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r>
              <a:rPr lang="ru-RU" sz="2800">
                <a:solidFill>
                  <a:srgbClr val="000000"/>
                </a:solidFill>
                <a:effectLst/>
              </a:rPr>
              <a:t>Какие компьютерные обучающие программы можно использовать для компьютерной поддержки темы «Алгоритмы», охарактеризуйте назначение и варианты  использования этих программ. </a:t>
            </a:r>
          </a:p>
          <a:p>
            <a:pPr marL="609600" indent="-609600">
              <a:buClr>
                <a:srgbClr val="000000"/>
              </a:buClr>
              <a:buSzPct val="85000"/>
              <a:buFont typeface="Wingdings" pitchFamily="2" charset="2"/>
              <a:buAutoNum type="arabicPeriod"/>
            </a:pPr>
            <a:endParaRPr lang="ru-RU" sz="28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333375"/>
            <a:ext cx="4319587" cy="527050"/>
          </a:xfrm>
        </p:spPr>
        <p:txBody>
          <a:bodyPr/>
          <a:lstStyle/>
          <a:p>
            <a:r>
              <a:rPr lang="ru-RU" sz="2400" b="1">
                <a:solidFill>
                  <a:srgbClr val="000000"/>
                </a:solidFill>
                <a:effectLst/>
              </a:rPr>
              <a:t>Исполнитель – </a:t>
            </a:r>
            <a:r>
              <a:rPr lang="ru-RU" sz="2000">
                <a:solidFill>
                  <a:srgbClr val="000000"/>
                </a:solidFill>
                <a:effectLst/>
              </a:rPr>
              <a:t>10 часов</a:t>
            </a:r>
            <a:r>
              <a:rPr lang="ru-RU" sz="2400" b="1">
                <a:solidFill>
                  <a:srgbClr val="000000"/>
                </a:solidFill>
                <a:effectLst/>
              </a:rPr>
              <a:t> Алгоритмы – </a:t>
            </a:r>
            <a:r>
              <a:rPr lang="ru-RU" sz="2000">
                <a:solidFill>
                  <a:srgbClr val="000000"/>
                </a:solidFill>
                <a:effectLst/>
              </a:rPr>
              <a:t>20 часов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122396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2400" b="1">
                <a:solidFill>
                  <a:srgbClr val="000000"/>
                </a:solidFill>
                <a:effectLst/>
              </a:rPr>
              <a:t>Тема «Алгоритмизация» не как промежуточный шаг в обучении программированию, а как средство развития мышления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А. Г. Гейн</a:t>
            </a:r>
          </a:p>
          <a:p>
            <a:pPr algn="ctr"/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7405688" y="260350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класс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9750" y="38608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Свойства алгоритмов: детерминированность, результативность, дискретность, понятность, конечность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68313" y="5157788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Компьютерные программы: Перевозчик, Переливашка (Роботландия)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68313" y="6092825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Исполнитель: Паркетчик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700338" y="1268413"/>
            <a:ext cx="43195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Алгоритмы – </a:t>
            </a:r>
            <a:r>
              <a:rPr lang="ru-RU" sz="2000">
                <a:solidFill>
                  <a:srgbClr val="000000"/>
                </a:solidFill>
              </a:rPr>
              <a:t>16 часов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7405688" y="1268413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  <p:bldP spid="82948" grpId="0"/>
      <p:bldP spid="82949" grpId="0"/>
      <p:bldP spid="82950" grpId="0"/>
      <p:bldP spid="82951" grpId="0"/>
      <p:bldP spid="82952" grpId="0"/>
      <p:bldP spid="82953" grpId="0"/>
      <p:bldP spid="829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576263"/>
          </a:xfrm>
        </p:spPr>
        <p:txBody>
          <a:bodyPr/>
          <a:lstStyle/>
          <a:p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Алгоритмы и исполнители</a:t>
            </a:r>
            <a:r>
              <a:rPr lang="ru-RU" sz="3200" b="1"/>
              <a:t> </a:t>
            </a:r>
            <a:r>
              <a:rPr lang="ru-RU" sz="1800">
                <a:solidFill>
                  <a:srgbClr val="000000"/>
                </a:solidFill>
                <a:effectLst/>
              </a:rPr>
              <a:t>(19 час)</a:t>
            </a:r>
            <a:endParaRPr lang="ru-RU" sz="32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Алгоритм. Свойства алгоритма. Способы записи алгоритмов; блок-схемы. Возможность автоматизации деятельности человека.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Исполнители алгоритмов (назначение, среда, режим работы, система команд). Компьютер как формальный исполнитель алгоритмов (программ). 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Алгоритмические конструкции: следование, ветвление, повторение. Разбиение задачи на подзадачи, вспомогательный алгоритм.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Алгоритмы работы с величинами: типы данных, ввод и вывод данных. 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Языки программирования, их классификация. 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Правила представления данных.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Правила записи основных операторов: ввода, вывода, присваивания, ветвления, цикла. Правила записи программы. 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AutoNum type="arabicPeriod"/>
            </a:pPr>
            <a:r>
              <a:rPr lang="ru-RU" sz="2000">
                <a:solidFill>
                  <a:srgbClr val="000000"/>
                </a:solidFill>
                <a:effectLst/>
              </a:rPr>
              <a:t>Этапы разработки программы: алгоритмизация – кодирование – отладка – тестирование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Н. Д. Угринович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405688" y="260350"/>
            <a:ext cx="17383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  <p:bldP spid="72708" grpId="0"/>
      <p:bldP spid="7270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9600" cy="527050"/>
          </a:xfrm>
        </p:spPr>
        <p:txBody>
          <a:bodyPr/>
          <a:lstStyle/>
          <a:p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Структура алгоритма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языках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VB </a:t>
            </a:r>
            <a:r>
              <a:rPr 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 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VBA</a:t>
            </a:r>
            <a:endParaRPr lang="ru-RU" sz="3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0" y="0"/>
            <a:ext cx="24844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Н. Д. Угринович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</a:t>
            </a:r>
            <a:endParaRPr lang="ru-RU" i="1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412875"/>
            <a:ext cx="4032250" cy="1728788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solidFill>
                  <a:srgbClr val="000000"/>
                </a:solidFill>
              </a:rPr>
              <a:t>Ветвление</a:t>
            </a:r>
            <a:r>
              <a:rPr lang="en-US" sz="2000" b="1">
                <a:solidFill>
                  <a:srgbClr val="000000"/>
                </a:solidFill>
              </a:rPr>
              <a:t>: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If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условие</a:t>
            </a:r>
            <a:r>
              <a:rPr lang="en-US" sz="2000" b="1">
                <a:solidFill>
                  <a:srgbClr val="000000"/>
                </a:solidFill>
              </a:rPr>
              <a:t>Then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                            </a:t>
            </a:r>
            <a:r>
              <a:rPr lang="ru-RU">
                <a:solidFill>
                  <a:srgbClr val="000000"/>
                </a:solidFill>
              </a:rPr>
              <a:t>действия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                            </a:t>
            </a:r>
            <a:r>
              <a:rPr lang="en-US" sz="2000" b="1">
                <a:solidFill>
                  <a:srgbClr val="000000"/>
                </a:solidFill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                            </a:t>
            </a:r>
            <a:r>
              <a:rPr lang="ru-RU">
                <a:solidFill>
                  <a:srgbClr val="000000"/>
                </a:solidFill>
              </a:rPr>
              <a:t>действия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                    </a:t>
            </a:r>
            <a:r>
              <a:rPr lang="en-US" sz="2000" b="1">
                <a:solidFill>
                  <a:srgbClr val="000000"/>
                </a:solidFill>
              </a:rPr>
              <a:t>End If</a:t>
            </a:r>
            <a:endParaRPr lang="ru-RU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716463" y="1412875"/>
            <a:ext cx="4248150" cy="2808288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solidFill>
                  <a:srgbClr val="000000"/>
                </a:solidFill>
              </a:rPr>
              <a:t>Выбор</a:t>
            </a:r>
            <a:r>
              <a:rPr lang="en-US" sz="2000" b="1">
                <a:solidFill>
                  <a:srgbClr val="000000"/>
                </a:solidFill>
              </a:rPr>
              <a:t>: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Select Case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выражение</a:t>
            </a:r>
            <a:endParaRPr lang="en-US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</a:rPr>
              <a:t>           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Case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условие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              серия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</a:rPr>
              <a:t>            </a:t>
            </a:r>
            <a:r>
              <a:rPr lang="en-US" sz="2000" b="1">
                <a:solidFill>
                  <a:srgbClr val="000000"/>
                </a:solidFill>
              </a:rPr>
              <a:t>Case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условие 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              серия 2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</a:rPr>
              <a:t>            </a:t>
            </a:r>
            <a:r>
              <a:rPr lang="en-US" sz="2000">
                <a:solidFill>
                  <a:srgbClr val="000000"/>
                </a:solidFill>
              </a:rPr>
              <a:t>Case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             серия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             </a:t>
            </a:r>
            <a:r>
              <a:rPr lang="en-US" sz="2000" b="1">
                <a:solidFill>
                  <a:srgbClr val="000000"/>
                </a:solidFill>
              </a:rPr>
              <a:t>End Select</a:t>
            </a:r>
            <a:endParaRPr lang="ru-RU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50825" y="5157788"/>
            <a:ext cx="5256213" cy="1368425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solidFill>
                  <a:srgbClr val="000000"/>
                </a:solidFill>
              </a:rPr>
              <a:t>Цикл со счетчиком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</a:rPr>
              <a:t>For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счетчик=НачЗнач </a:t>
            </a:r>
            <a:r>
              <a:rPr lang="en-US" sz="2000" b="1">
                <a:solidFill>
                  <a:srgbClr val="000000"/>
                </a:solidFill>
              </a:rPr>
              <a:t>To</a:t>
            </a:r>
            <a:r>
              <a:rPr lang="ru-RU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КонЗнач </a:t>
            </a:r>
            <a:r>
              <a:rPr lang="en-US">
                <a:solidFill>
                  <a:srgbClr val="000000"/>
                </a:solidFill>
              </a:rPr>
              <a:t>[</a:t>
            </a:r>
            <a:r>
              <a:rPr lang="en-US" b="1">
                <a:solidFill>
                  <a:srgbClr val="000000"/>
                </a:solidFill>
              </a:rPr>
              <a:t>Step</a:t>
            </a:r>
            <a:r>
              <a:rPr lang="ru-RU">
                <a:solidFill>
                  <a:srgbClr val="000000"/>
                </a:solidFill>
              </a:rPr>
              <a:t> шаг</a:t>
            </a:r>
            <a:r>
              <a:rPr lang="en-US">
                <a:solidFill>
                  <a:srgbClr val="000000"/>
                </a:solidFill>
              </a:rPr>
              <a:t>] </a:t>
            </a:r>
            <a:endParaRPr lang="ru-RU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Тело цикла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</a:rPr>
              <a:t>Next</a:t>
            </a:r>
            <a:r>
              <a:rPr lang="en-US" sz="2000">
                <a:solidFill>
                  <a:srgbClr val="000000"/>
                </a:solidFill>
              </a:rPr>
              <a:t> [</a:t>
            </a:r>
            <a:r>
              <a:rPr lang="ru-RU">
                <a:solidFill>
                  <a:srgbClr val="000000"/>
                </a:solidFill>
              </a:rPr>
              <a:t>счетчик</a:t>
            </a:r>
            <a:r>
              <a:rPr lang="en-US" sz="2000">
                <a:solidFill>
                  <a:srgbClr val="000000"/>
                </a:solidFill>
              </a:rPr>
              <a:t>]                           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50825" y="3357563"/>
            <a:ext cx="3673475" cy="1368425"/>
          </a:xfrm>
          <a:prstGeom prst="rect">
            <a:avLst/>
          </a:prstGeom>
          <a:noFill/>
          <a:ln w="349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000" b="1">
                <a:solidFill>
                  <a:srgbClr val="000000"/>
                </a:solidFill>
              </a:rPr>
              <a:t>Цикл с предусловием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</a:rPr>
              <a:t>Do While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условие</a:t>
            </a:r>
            <a:endParaRPr lang="en-US" sz="200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000000"/>
                </a:solidFill>
              </a:rPr>
              <a:t>Тело цикла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2000" b="1">
                <a:solidFill>
                  <a:srgbClr val="000000"/>
                </a:solidFill>
              </a:rPr>
              <a:t>Loop  </a:t>
            </a:r>
            <a:r>
              <a:rPr lang="en-US" sz="2000">
                <a:solidFill>
                  <a:srgbClr val="000000"/>
                </a:solidFill>
              </a:rPr>
              <a:t>                         </a:t>
            </a: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  <p:bldP spid="73733" grpId="0" animBg="1"/>
      <p:bldP spid="73734" grpId="0" animBg="1"/>
      <p:bldP spid="73735" grpId="0" animBg="1"/>
      <p:bldP spid="737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288925"/>
          </a:xfrm>
          <a:noFill/>
          <a:ln>
            <a:solidFill>
              <a:srgbClr val="0000FF"/>
            </a:solidFill>
          </a:ln>
        </p:spPr>
        <p:txBody>
          <a:bodyPr lIns="0" tIns="0" rIns="0" bIns="0"/>
          <a:lstStyle/>
          <a:p>
            <a:r>
              <a:rPr lang="ru-RU" sz="18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АЛГОРИТМИЗАЦИЯ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68313" y="620713"/>
            <a:ext cx="8229600" cy="6477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Алгоритм – последовательность команд управления работой исполнителя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468313" y="1341438"/>
            <a:ext cx="8229600" cy="358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ИСПОЛНИТЕЛЬ АЛГОРИТМА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692275" y="1844675"/>
            <a:ext cx="5761038" cy="6492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</a:rPr>
              <a:t>Характеристики исполнителя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назначение, </a:t>
            </a:r>
            <a:br>
              <a:rPr lang="ru-RU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среда, режим работы, система команд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468313" y="2636838"/>
            <a:ext cx="8229600" cy="5762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Свойства алгоритма: понятность, точность, конечность, дискретность,  массовость</a:t>
            </a: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468313" y="3429000"/>
            <a:ext cx="2879725" cy="6492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Алгоритм работы </a:t>
            </a:r>
            <a:br>
              <a:rPr lang="ru-RU" sz="28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«в обстановке»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563938" y="3357563"/>
            <a:ext cx="5040312" cy="287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АЛГОРИТМЫ РАБОТЫ С ВЕЛИЧИНАМИ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3563938" y="3789363"/>
            <a:ext cx="4968875" cy="3603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Величина: имя, значение, тип</a:t>
            </a: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539750" y="4724400"/>
            <a:ext cx="1800225" cy="287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следование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395288" y="4292600"/>
            <a:ext cx="8229600" cy="287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Базовые алгоритмические структуры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3276600" y="4724400"/>
            <a:ext cx="1800225" cy="287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ветвление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6372225" y="4724400"/>
            <a:ext cx="1800225" cy="287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цикл</a:t>
            </a: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468313" y="5157788"/>
            <a:ext cx="8229600" cy="2873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Методика структурного программирования</a:t>
            </a: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468313" y="5589588"/>
            <a:ext cx="8229600" cy="5762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 - суперпозиция базовых структур (последовательность, вложенность)</a:t>
            </a:r>
            <a:br>
              <a:rPr lang="ru-RU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i="1">
                <a:solidFill>
                  <a:srgbClr val="000000"/>
                </a:solidFill>
                <a:latin typeface="Times New Roman" pitchFamily="18" charset="0"/>
              </a:rPr>
              <a:t> - нисходящее проектирование </a:t>
            </a:r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468313" y="6308725"/>
            <a:ext cx="8675687" cy="2873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Языки описания алгоритмов: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блок-схемы, учебный алгор. язык </a:t>
            </a:r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>
            <a:off x="4427538" y="549275"/>
            <a:ext cx="0" cy="7143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4427538" y="1196975"/>
            <a:ext cx="0" cy="7143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>
            <a:off x="4427538" y="1268413"/>
            <a:ext cx="0" cy="714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4427538" y="1700213"/>
            <a:ext cx="0" cy="714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468313" y="1341438"/>
            <a:ext cx="8229600" cy="358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2000">
                <a:solidFill>
                  <a:srgbClr val="000000"/>
                </a:solidFill>
                <a:latin typeface="Times New Roman" pitchFamily="18" charset="0"/>
              </a:rPr>
              <a:t>ИСПОЛНИТЕЛЬ АЛГОРИТМА</a:t>
            </a: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4427538" y="1700213"/>
            <a:ext cx="0" cy="714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4427538" y="1773238"/>
            <a:ext cx="0" cy="714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4427538" y="2492375"/>
            <a:ext cx="0" cy="1444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4427538" y="2636838"/>
            <a:ext cx="0" cy="7143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>
            <a:off x="5508625" y="3213100"/>
            <a:ext cx="0" cy="1444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1619250" y="3213100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508625" y="3644900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>
            <a:off x="5580063" y="41497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>
            <a:off x="1619250" y="4076700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1619250" y="45815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>
            <a:off x="4067175" y="45815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>
            <a:off x="7164388" y="45815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4140200" y="50133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>
            <a:off x="4140200" y="5373688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4140200" y="6092825"/>
            <a:ext cx="0" cy="21590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405688" y="1341438"/>
            <a:ext cx="1738312" cy="549275"/>
          </a:xfrm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2 класс</a:t>
            </a:r>
            <a:endParaRPr lang="ru-RU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435975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 - последовательность выполнения какого-либо действия или события.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Команды алгоритма — каждое действие (шаг) в алгоритме.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В алгоритме действия нумеруются и записываются каждое с новой строки.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 всегда имеет название, которое обозначает действие или событие и пишется перед первым действием.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/>
                <a:latin typeface="Times New Roman" pitchFamily="18" charset="0"/>
              </a:rPr>
              <a:t>После последней команды алгоритма пишут слово СТОП, чтобы показать, что алгоритм закончен.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0"/>
            <a:ext cx="50403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А.В. Горячев</a:t>
            </a:r>
            <a:r>
              <a:rPr lang="ru-RU" i="1"/>
              <a:t/>
            </a:r>
            <a:br>
              <a:rPr lang="ru-RU" i="1"/>
            </a:br>
            <a:r>
              <a:rPr lang="ru-RU" sz="2000" b="1">
                <a:solidFill>
                  <a:srgbClr val="000000"/>
                </a:solidFill>
              </a:rPr>
              <a:t>ИНФОРМАТИКА В ИГРАХ И ЗАДАЧАХ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48263" y="0"/>
            <a:ext cx="25193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2 класс - 3 часа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3 класс – 9 часов</a:t>
            </a:r>
          </a:p>
          <a:p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4 класс – 9 часов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8" grpId="0"/>
      <p:bldP spid="52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3850" y="1196975"/>
            <a:ext cx="3743325" cy="3514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Построчная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sz="2000" b="1">
              <a:solidFill>
                <a:srgbClr val="17302F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1.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2.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3.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4.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5.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6. Стоп</a:t>
            </a:r>
          </a:p>
        </p:txBody>
      </p:sp>
      <p:grpSp>
        <p:nvGrpSpPr>
          <p:cNvPr id="53256" name="Group 8"/>
          <p:cNvGrpSpPr>
            <a:grpSpLocks/>
          </p:cNvGrpSpPr>
          <p:nvPr/>
        </p:nvGrpSpPr>
        <p:grpSpPr bwMode="auto">
          <a:xfrm>
            <a:off x="4716463" y="1196975"/>
            <a:ext cx="3743325" cy="4133850"/>
            <a:chOff x="2835" y="890"/>
            <a:chExt cx="2358" cy="2604"/>
          </a:xfrm>
        </p:grpSpPr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2835" y="890"/>
              <a:ext cx="2358" cy="2604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444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Блок-схема</a:t>
              </a: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>
                <a:lnSpc>
                  <a:spcPct val="80000"/>
                </a:lnSpc>
              </a:pPr>
              <a:endPara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3107" y="1207"/>
              <a:ext cx="95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59" name="AutoShape 11"/>
            <p:cNvSpPr>
              <a:spLocks noChangeArrowheads="1"/>
            </p:cNvSpPr>
            <p:nvPr/>
          </p:nvSpPr>
          <p:spPr bwMode="auto">
            <a:xfrm>
              <a:off x="3107" y="1570"/>
              <a:ext cx="998" cy="499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3243" y="1706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Условие</a:t>
              </a:r>
            </a:p>
          </p:txBody>
        </p:sp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3016" y="2296"/>
              <a:ext cx="1043" cy="231"/>
              <a:chOff x="3152" y="2296"/>
              <a:chExt cx="1043" cy="231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3152" y="2296"/>
                <a:ext cx="1043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63" name="Text Box 15"/>
              <p:cNvSpPr txBox="1">
                <a:spLocks noChangeArrowheads="1"/>
              </p:cNvSpPr>
              <p:nvPr/>
            </p:nvSpPr>
            <p:spPr bwMode="auto">
              <a:xfrm>
                <a:off x="3243" y="2296"/>
                <a:ext cx="9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Действие</a:t>
                </a:r>
              </a:p>
            </p:txBody>
          </p:sp>
        </p:grp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>
              <a:off x="4105" y="179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76" y="179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3606" y="138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3606" y="206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4241" y="1616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ДА</a:t>
              </a:r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3560" y="2069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НЕТ</a:t>
              </a:r>
            </a:p>
          </p:txBody>
        </p:sp>
        <p:grpSp>
          <p:nvGrpSpPr>
            <p:cNvPr id="53270" name="Group 22"/>
            <p:cNvGrpSpPr>
              <a:grpSpLocks/>
            </p:cNvGrpSpPr>
            <p:nvPr/>
          </p:nvGrpSpPr>
          <p:grpSpPr bwMode="auto">
            <a:xfrm>
              <a:off x="4150" y="2160"/>
              <a:ext cx="1043" cy="231"/>
              <a:chOff x="3152" y="2296"/>
              <a:chExt cx="1043" cy="231"/>
            </a:xfrm>
          </p:grpSpPr>
          <p:sp>
            <p:nvSpPr>
              <p:cNvPr id="53271" name="Rectangle 23"/>
              <p:cNvSpPr>
                <a:spLocks noChangeArrowheads="1"/>
              </p:cNvSpPr>
              <p:nvPr/>
            </p:nvSpPr>
            <p:spPr bwMode="auto">
              <a:xfrm>
                <a:off x="3152" y="2296"/>
                <a:ext cx="1043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72" name="Text Box 24"/>
              <p:cNvSpPr txBox="1">
                <a:spLocks noChangeArrowheads="1"/>
              </p:cNvSpPr>
              <p:nvPr/>
            </p:nvSpPr>
            <p:spPr bwMode="auto">
              <a:xfrm>
                <a:off x="3243" y="2296"/>
                <a:ext cx="9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Действие</a:t>
                </a:r>
              </a:p>
            </p:txBody>
          </p:sp>
        </p:grpSp>
        <p:grpSp>
          <p:nvGrpSpPr>
            <p:cNvPr id="53273" name="Group 25"/>
            <p:cNvGrpSpPr>
              <a:grpSpLocks/>
            </p:cNvGrpSpPr>
            <p:nvPr/>
          </p:nvGrpSpPr>
          <p:grpSpPr bwMode="auto">
            <a:xfrm>
              <a:off x="3016" y="2659"/>
              <a:ext cx="1043" cy="231"/>
              <a:chOff x="3152" y="2296"/>
              <a:chExt cx="1043" cy="231"/>
            </a:xfrm>
          </p:grpSpPr>
          <p:sp>
            <p:nvSpPr>
              <p:cNvPr id="53274" name="Rectangle 26"/>
              <p:cNvSpPr>
                <a:spLocks noChangeArrowheads="1"/>
              </p:cNvSpPr>
              <p:nvPr/>
            </p:nvSpPr>
            <p:spPr bwMode="auto">
              <a:xfrm>
                <a:off x="3152" y="2296"/>
                <a:ext cx="1043" cy="22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75" name="Text Box 27"/>
              <p:cNvSpPr txBox="1">
                <a:spLocks noChangeArrowheads="1"/>
              </p:cNvSpPr>
              <p:nvPr/>
            </p:nvSpPr>
            <p:spPr bwMode="auto">
              <a:xfrm>
                <a:off x="3243" y="2296"/>
                <a:ext cx="9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Действие</a:t>
                </a:r>
              </a:p>
            </p:txBody>
          </p:sp>
        </p:grpSp>
        <p:sp>
          <p:nvSpPr>
            <p:cNvPr id="53276" name="Line 28"/>
            <p:cNvSpPr>
              <a:spLocks noChangeShapeType="1"/>
            </p:cNvSpPr>
            <p:nvPr/>
          </p:nvSpPr>
          <p:spPr bwMode="auto">
            <a:xfrm>
              <a:off x="3606" y="252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7" name="Text Box 29"/>
            <p:cNvSpPr txBox="1">
              <a:spLocks noChangeArrowheads="1"/>
            </p:cNvSpPr>
            <p:nvPr/>
          </p:nvSpPr>
          <p:spPr bwMode="auto">
            <a:xfrm>
              <a:off x="3243" y="1162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Начало</a:t>
              </a:r>
            </a:p>
          </p:txBody>
        </p:sp>
        <p:sp>
          <p:nvSpPr>
            <p:cNvPr id="53278" name="Oval 30"/>
            <p:cNvSpPr>
              <a:spLocks noChangeArrowheads="1"/>
            </p:cNvSpPr>
            <p:nvPr/>
          </p:nvSpPr>
          <p:spPr bwMode="auto">
            <a:xfrm>
              <a:off x="3062" y="3112"/>
              <a:ext cx="95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9" name="Text Box 31"/>
            <p:cNvSpPr txBox="1">
              <a:spLocks noChangeArrowheads="1"/>
            </p:cNvSpPr>
            <p:nvPr/>
          </p:nvSpPr>
          <p:spPr bwMode="auto">
            <a:xfrm>
              <a:off x="3198" y="306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Стоп</a:t>
              </a:r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3606" y="288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4921" y="2387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 flipH="1">
              <a:off x="4059" y="2750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1835150" y="40481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Формы записи алгоритма</a:t>
            </a:r>
          </a:p>
        </p:txBody>
      </p:sp>
      <p:sp>
        <p:nvSpPr>
          <p:cNvPr id="53286" name="Rectangle 38"/>
          <p:cNvSpPr>
            <a:spLocks noGrp="1" noChangeArrowheads="1"/>
          </p:cNvSpPr>
          <p:nvPr>
            <p:ph type="title"/>
          </p:nvPr>
        </p:nvSpPr>
        <p:spPr>
          <a:xfrm>
            <a:off x="7380288" y="0"/>
            <a:ext cx="1763712" cy="765175"/>
          </a:xfrm>
          <a:noFill/>
          <a:ln/>
        </p:spPr>
        <p:txBody>
          <a:bodyPr/>
          <a:lstStyle/>
          <a:p>
            <a:r>
              <a:rPr lang="ru-RU" sz="3600">
                <a:solidFill>
                  <a:srgbClr val="CC00FF"/>
                </a:solidFill>
              </a:rPr>
              <a:t>2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1" animBg="1"/>
      <p:bldP spid="532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30" name="Group 58"/>
          <p:cNvGrpSpPr>
            <a:grpSpLocks/>
          </p:cNvGrpSpPr>
          <p:nvPr/>
        </p:nvGrpSpPr>
        <p:grpSpPr bwMode="auto">
          <a:xfrm>
            <a:off x="4572000" y="1052513"/>
            <a:ext cx="4248150" cy="5356225"/>
            <a:chOff x="2835" y="799"/>
            <a:chExt cx="2403" cy="3374"/>
          </a:xfrm>
        </p:grpSpPr>
        <p:grpSp>
          <p:nvGrpSpPr>
            <p:cNvPr id="54329" name="Group 57"/>
            <p:cNvGrpSpPr>
              <a:grpSpLocks/>
            </p:cNvGrpSpPr>
            <p:nvPr/>
          </p:nvGrpSpPr>
          <p:grpSpPr bwMode="auto">
            <a:xfrm>
              <a:off x="2835" y="799"/>
              <a:ext cx="2403" cy="3374"/>
              <a:chOff x="2835" y="799"/>
              <a:chExt cx="2403" cy="3374"/>
            </a:xfrm>
          </p:grpSpPr>
          <p:sp>
            <p:nvSpPr>
              <p:cNvPr id="54278" name="Text Box 6"/>
              <p:cNvSpPr txBox="1">
                <a:spLocks noChangeArrowheads="1"/>
              </p:cNvSpPr>
              <p:nvPr/>
            </p:nvSpPr>
            <p:spPr bwMode="auto">
              <a:xfrm>
                <a:off x="2880" y="799"/>
                <a:ext cx="2358" cy="3374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chemeClr val="bg1"/>
                  </a:gs>
                </a:gsLst>
                <a:lin ang="5400000" scaled="1"/>
              </a:gradFill>
              <a:ln w="4445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ru-RU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rPr>
                  <a:t>СОРТИРОВКА МАССИВА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Задача: Расставь числа</a:t>
                </a:r>
                <a:r>
                  <a:rPr lang="ru-RU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charset="0"/>
                  </a:rPr>
                  <a:t> </a:t>
                </a:r>
                <a:r>
                  <a:rPr lang="ru-RU" sz="2000" b="1">
                    <a:solidFill>
                      <a:srgbClr val="000000"/>
                    </a:solidFill>
                    <a:latin typeface="Arial" charset="0"/>
                  </a:rPr>
                  <a:t>6,20,11,4,7,16,9,2 по возрастанию</a:t>
                </a:r>
              </a:p>
              <a:p>
                <a:pPr>
                  <a:lnSpc>
                    <a:spcPct val="80000"/>
                  </a:lnSpc>
                </a:pPr>
                <a:endParaRPr lang="ru-RU" sz="2000" b="1">
                  <a:latin typeface="Arial" charset="0"/>
                </a:endParaRPr>
              </a:p>
              <a:p>
                <a:pPr>
                  <a:lnSpc>
                    <a:spcPct val="80000"/>
                  </a:lnSpc>
                </a:pPr>
                <a:endParaRPr lang="ru-RU" sz="2000" b="1"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000" b="1"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 algn="ctr">
                  <a:lnSpc>
                    <a:spcPct val="80000"/>
                  </a:lnSpc>
                </a:pPr>
                <a:endParaRPr lang="ru-RU" sz="2400" b="1">
                  <a:solidFill>
                    <a:srgbClr val="0066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  <a:p>
                <a:pPr>
                  <a:lnSpc>
                    <a:spcPct val="80000"/>
                  </a:lnSpc>
                </a:pPr>
                <a:endParaRPr lang="ru-RU" sz="2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  <p:grpSp>
            <p:nvGrpSpPr>
              <p:cNvPr id="54279" name="Group 7"/>
              <p:cNvGrpSpPr>
                <a:grpSpLocks/>
              </p:cNvGrpSpPr>
              <p:nvPr/>
            </p:nvGrpSpPr>
            <p:grpSpPr bwMode="auto">
              <a:xfrm>
                <a:off x="2835" y="3158"/>
                <a:ext cx="1632" cy="499"/>
                <a:chOff x="2880" y="3430"/>
                <a:chExt cx="1632" cy="499"/>
              </a:xfrm>
            </p:grpSpPr>
            <p:sp>
              <p:nvSpPr>
                <p:cNvPr id="54280" name="AutoShape 8"/>
                <p:cNvSpPr>
                  <a:spLocks noChangeArrowheads="1"/>
                </p:cNvSpPr>
                <p:nvPr/>
              </p:nvSpPr>
              <p:spPr bwMode="auto">
                <a:xfrm>
                  <a:off x="2880" y="3430"/>
                  <a:ext cx="1632" cy="499"/>
                </a:xfrm>
                <a:prstGeom prst="diamond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8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198" y="3475"/>
                  <a:ext cx="1088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Есть еще числа</a:t>
                  </a:r>
                </a:p>
              </p:txBody>
            </p:sp>
          </p:grpSp>
          <p:grpSp>
            <p:nvGrpSpPr>
              <p:cNvPr id="54282" name="Group 10"/>
              <p:cNvGrpSpPr>
                <a:grpSpLocks/>
              </p:cNvGrpSpPr>
              <p:nvPr/>
            </p:nvGrpSpPr>
            <p:grpSpPr bwMode="auto">
              <a:xfrm>
                <a:off x="2880" y="1888"/>
                <a:ext cx="1407" cy="404"/>
                <a:chOff x="2925" y="2296"/>
                <a:chExt cx="1407" cy="404"/>
              </a:xfrm>
            </p:grpSpPr>
            <p:sp>
              <p:nvSpPr>
                <p:cNvPr id="54283" name="Rectangle 11"/>
                <p:cNvSpPr>
                  <a:spLocks noChangeArrowheads="1"/>
                </p:cNvSpPr>
                <p:nvPr/>
              </p:nvSpPr>
              <p:spPr bwMode="auto">
                <a:xfrm>
                  <a:off x="2925" y="2296"/>
                  <a:ext cx="1407" cy="3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8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971" y="2296"/>
                  <a:ext cx="1315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Выбери самое большое число</a:t>
                  </a:r>
                </a:p>
              </p:txBody>
            </p:sp>
          </p:grpSp>
          <p:sp>
            <p:nvSpPr>
              <p:cNvPr id="54285" name="Line 13"/>
              <p:cNvSpPr>
                <a:spLocks noChangeShapeType="1"/>
              </p:cNvSpPr>
              <p:nvPr/>
            </p:nvSpPr>
            <p:spPr bwMode="auto">
              <a:xfrm>
                <a:off x="4468" y="3430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87" name="Line 15"/>
              <p:cNvSpPr>
                <a:spLocks noChangeShapeType="1"/>
              </p:cNvSpPr>
              <p:nvPr/>
            </p:nvSpPr>
            <p:spPr bwMode="auto">
              <a:xfrm>
                <a:off x="3651" y="3657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288" name="Text Box 16"/>
              <p:cNvSpPr txBox="1">
                <a:spLocks noChangeArrowheads="1"/>
              </p:cNvSpPr>
              <p:nvPr/>
            </p:nvSpPr>
            <p:spPr bwMode="auto">
              <a:xfrm>
                <a:off x="4785" y="2523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ДА</a:t>
                </a:r>
              </a:p>
            </p:txBody>
          </p:sp>
          <p:sp>
            <p:nvSpPr>
              <p:cNvPr id="54289" name="Text Box 17"/>
              <p:cNvSpPr txBox="1">
                <a:spLocks noChangeArrowheads="1"/>
              </p:cNvSpPr>
              <p:nvPr/>
            </p:nvSpPr>
            <p:spPr bwMode="auto">
              <a:xfrm>
                <a:off x="3787" y="3657"/>
                <a:ext cx="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НЕТ</a:t>
                </a:r>
              </a:p>
            </p:txBody>
          </p:sp>
          <p:grpSp>
            <p:nvGrpSpPr>
              <p:cNvPr id="54290" name="Group 18"/>
              <p:cNvGrpSpPr>
                <a:grpSpLocks/>
              </p:cNvGrpSpPr>
              <p:nvPr/>
            </p:nvGrpSpPr>
            <p:grpSpPr bwMode="auto">
              <a:xfrm>
                <a:off x="2880" y="2341"/>
                <a:ext cx="1452" cy="589"/>
                <a:chOff x="2925" y="2750"/>
                <a:chExt cx="1452" cy="589"/>
              </a:xfrm>
            </p:grpSpPr>
            <p:sp>
              <p:nvSpPr>
                <p:cNvPr id="54291" name="Rectangle 19"/>
                <p:cNvSpPr>
                  <a:spLocks noChangeArrowheads="1"/>
                </p:cNvSpPr>
                <p:nvPr/>
              </p:nvSpPr>
              <p:spPr bwMode="auto">
                <a:xfrm>
                  <a:off x="2925" y="2750"/>
                  <a:ext cx="1452" cy="589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016" y="2750"/>
                  <a:ext cx="1262" cy="5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Поставь его вслед за предыдущим</a:t>
                  </a:r>
                </a:p>
              </p:txBody>
            </p:sp>
          </p:grpSp>
          <p:grpSp>
            <p:nvGrpSpPr>
              <p:cNvPr id="54294" name="Group 22"/>
              <p:cNvGrpSpPr>
                <a:grpSpLocks/>
              </p:cNvGrpSpPr>
              <p:nvPr/>
            </p:nvGrpSpPr>
            <p:grpSpPr bwMode="auto">
              <a:xfrm>
                <a:off x="3016" y="1525"/>
                <a:ext cx="952" cy="231"/>
                <a:chOff x="3062" y="1888"/>
                <a:chExt cx="952" cy="231"/>
              </a:xfrm>
            </p:grpSpPr>
            <p:sp>
              <p:nvSpPr>
                <p:cNvPr id="54295" name="Oval 23"/>
                <p:cNvSpPr>
                  <a:spLocks noChangeArrowheads="1"/>
                </p:cNvSpPr>
                <p:nvPr/>
              </p:nvSpPr>
              <p:spPr bwMode="auto">
                <a:xfrm>
                  <a:off x="3062" y="1933"/>
                  <a:ext cx="952" cy="18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52" y="1888"/>
                  <a:ext cx="77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Начало</a:t>
                  </a:r>
                </a:p>
              </p:txBody>
            </p:sp>
          </p:grpSp>
          <p:grpSp>
            <p:nvGrpSpPr>
              <p:cNvPr id="54297" name="Group 25"/>
              <p:cNvGrpSpPr>
                <a:grpSpLocks/>
              </p:cNvGrpSpPr>
              <p:nvPr/>
            </p:nvGrpSpPr>
            <p:grpSpPr bwMode="auto">
              <a:xfrm>
                <a:off x="3016" y="3884"/>
                <a:ext cx="952" cy="231"/>
                <a:chOff x="3017" y="3793"/>
                <a:chExt cx="952" cy="231"/>
              </a:xfrm>
            </p:grpSpPr>
            <p:sp>
              <p:nvSpPr>
                <p:cNvPr id="54298" name="Oval 26"/>
                <p:cNvSpPr>
                  <a:spLocks noChangeArrowheads="1"/>
                </p:cNvSpPr>
                <p:nvPr/>
              </p:nvSpPr>
              <p:spPr bwMode="auto">
                <a:xfrm>
                  <a:off x="3017" y="3838"/>
                  <a:ext cx="952" cy="18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29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153" y="3793"/>
                  <a:ext cx="77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Стоп</a:t>
                  </a:r>
                </a:p>
              </p:txBody>
            </p:sp>
          </p:grpSp>
          <p:sp>
            <p:nvSpPr>
              <p:cNvPr id="54300" name="Line 28"/>
              <p:cNvSpPr>
                <a:spLocks noChangeShapeType="1"/>
              </p:cNvSpPr>
              <p:nvPr/>
            </p:nvSpPr>
            <p:spPr bwMode="auto">
              <a:xfrm>
                <a:off x="3606" y="2931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01" name="Line 29"/>
              <p:cNvSpPr>
                <a:spLocks noChangeShapeType="1"/>
              </p:cNvSpPr>
              <p:nvPr/>
            </p:nvSpPr>
            <p:spPr bwMode="auto">
              <a:xfrm flipH="1">
                <a:off x="4785" y="1797"/>
                <a:ext cx="0" cy="16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02" name="Line 30"/>
              <p:cNvSpPr>
                <a:spLocks noChangeShapeType="1"/>
              </p:cNvSpPr>
              <p:nvPr/>
            </p:nvSpPr>
            <p:spPr bwMode="auto">
              <a:xfrm flipH="1">
                <a:off x="3560" y="1797"/>
                <a:ext cx="1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>
              <a:off x="3560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3560" y="225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303" name="Text Box 31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grpSp>
        <p:nvGrpSpPr>
          <p:cNvPr id="54304" name="Group 32"/>
          <p:cNvGrpSpPr>
            <a:grpSpLocks/>
          </p:cNvGrpSpPr>
          <p:nvPr/>
        </p:nvGrpSpPr>
        <p:grpSpPr bwMode="auto">
          <a:xfrm>
            <a:off x="395288" y="1341438"/>
            <a:ext cx="3743325" cy="4133850"/>
            <a:chOff x="249" y="1162"/>
            <a:chExt cx="2358" cy="2604"/>
          </a:xfrm>
        </p:grpSpPr>
        <p:sp>
          <p:nvSpPr>
            <p:cNvPr id="54305" name="Text Box 33"/>
            <p:cNvSpPr txBox="1">
              <a:spLocks noChangeArrowheads="1"/>
            </p:cNvSpPr>
            <p:nvPr/>
          </p:nvSpPr>
          <p:spPr bwMode="auto">
            <a:xfrm>
              <a:off x="249" y="1162"/>
              <a:ext cx="2358" cy="2604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444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ПРИДУМАЙ ВОПРОС</a:t>
              </a: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>
                <a:lnSpc>
                  <a:spcPct val="80000"/>
                </a:lnSpc>
              </a:pPr>
              <a:endParaRPr lang="ru-RU" sz="2400" b="1">
                <a:solidFill>
                  <a:srgbClr val="0066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>
                <a:lnSpc>
                  <a:spcPct val="80000"/>
                </a:lnSpc>
              </a:pPr>
              <a:endPara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54306" name="Group 34"/>
            <p:cNvGrpSpPr>
              <a:grpSpLocks/>
            </p:cNvGrpSpPr>
            <p:nvPr/>
          </p:nvGrpSpPr>
          <p:grpSpPr bwMode="auto">
            <a:xfrm>
              <a:off x="431" y="1434"/>
              <a:ext cx="2176" cy="2136"/>
              <a:chOff x="431" y="1434"/>
              <a:chExt cx="2176" cy="2136"/>
            </a:xfrm>
          </p:grpSpPr>
          <p:sp>
            <p:nvSpPr>
              <p:cNvPr id="54307" name="Oval 35"/>
              <p:cNvSpPr>
                <a:spLocks noChangeArrowheads="1"/>
              </p:cNvSpPr>
              <p:nvPr/>
            </p:nvSpPr>
            <p:spPr bwMode="auto">
              <a:xfrm>
                <a:off x="521" y="1479"/>
                <a:ext cx="95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08" name="AutoShape 36"/>
              <p:cNvSpPr>
                <a:spLocks noChangeArrowheads="1"/>
              </p:cNvSpPr>
              <p:nvPr/>
            </p:nvSpPr>
            <p:spPr bwMode="auto">
              <a:xfrm>
                <a:off x="521" y="1842"/>
                <a:ext cx="998" cy="499"/>
              </a:xfrm>
              <a:prstGeom prst="diamond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4309" name="Group 37"/>
              <p:cNvGrpSpPr>
                <a:grpSpLocks/>
              </p:cNvGrpSpPr>
              <p:nvPr/>
            </p:nvGrpSpPr>
            <p:grpSpPr bwMode="auto">
              <a:xfrm>
                <a:off x="431" y="2886"/>
                <a:ext cx="1043" cy="231"/>
                <a:chOff x="3152" y="2296"/>
                <a:chExt cx="1043" cy="231"/>
              </a:xfrm>
            </p:grpSpPr>
            <p:sp>
              <p:nvSpPr>
                <p:cNvPr id="54310" name="Rectangle 38"/>
                <p:cNvSpPr>
                  <a:spLocks noChangeArrowheads="1"/>
                </p:cNvSpPr>
                <p:nvPr/>
              </p:nvSpPr>
              <p:spPr bwMode="auto">
                <a:xfrm>
                  <a:off x="3152" y="2296"/>
                  <a:ext cx="1043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3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43" y="2296"/>
                  <a:ext cx="90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ru-RU" b="1">
                      <a:latin typeface="Arial" charset="0"/>
                    </a:rPr>
                    <a:t>Иду гулять</a:t>
                  </a:r>
                </a:p>
              </p:txBody>
            </p:sp>
          </p:grpSp>
          <p:sp>
            <p:nvSpPr>
              <p:cNvPr id="54312" name="Line 40"/>
              <p:cNvSpPr>
                <a:spLocks noChangeShapeType="1"/>
              </p:cNvSpPr>
              <p:nvPr/>
            </p:nvSpPr>
            <p:spPr bwMode="auto">
              <a:xfrm>
                <a:off x="1519" y="2069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3" name="Line 41"/>
              <p:cNvSpPr>
                <a:spLocks noChangeShapeType="1"/>
              </p:cNvSpPr>
              <p:nvPr/>
            </p:nvSpPr>
            <p:spPr bwMode="auto">
              <a:xfrm>
                <a:off x="2290" y="2069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4" name="Line 42"/>
              <p:cNvSpPr>
                <a:spLocks noChangeShapeType="1"/>
              </p:cNvSpPr>
              <p:nvPr/>
            </p:nvSpPr>
            <p:spPr bwMode="auto">
              <a:xfrm>
                <a:off x="1020" y="166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5" name="Line 43"/>
              <p:cNvSpPr>
                <a:spLocks noChangeShapeType="1"/>
              </p:cNvSpPr>
              <p:nvPr/>
            </p:nvSpPr>
            <p:spPr bwMode="auto">
              <a:xfrm>
                <a:off x="1020" y="2341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16" name="Text Box 44"/>
              <p:cNvSpPr txBox="1">
                <a:spLocks noChangeArrowheads="1"/>
              </p:cNvSpPr>
              <p:nvPr/>
            </p:nvSpPr>
            <p:spPr bwMode="auto">
              <a:xfrm>
                <a:off x="1655" y="1888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ДА</a:t>
                </a:r>
              </a:p>
            </p:txBody>
          </p:sp>
          <p:sp>
            <p:nvSpPr>
              <p:cNvPr id="54317" name="Text Box 45"/>
              <p:cNvSpPr txBox="1">
                <a:spLocks noChangeArrowheads="1"/>
              </p:cNvSpPr>
              <p:nvPr/>
            </p:nvSpPr>
            <p:spPr bwMode="auto">
              <a:xfrm>
                <a:off x="1020" y="2432"/>
                <a:ext cx="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НЕТ</a:t>
                </a:r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1564" y="2432"/>
                <a:ext cx="1043" cy="36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19" name="Text Box 47"/>
              <p:cNvSpPr txBox="1">
                <a:spLocks noChangeArrowheads="1"/>
              </p:cNvSpPr>
              <p:nvPr/>
            </p:nvSpPr>
            <p:spPr bwMode="auto">
              <a:xfrm>
                <a:off x="1655" y="2432"/>
                <a:ext cx="90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Остаюсь дома</a:t>
                </a:r>
              </a:p>
            </p:txBody>
          </p:sp>
          <p:sp>
            <p:nvSpPr>
              <p:cNvPr id="54320" name="Text Box 48"/>
              <p:cNvSpPr txBox="1">
                <a:spLocks noChangeArrowheads="1"/>
              </p:cNvSpPr>
              <p:nvPr/>
            </p:nvSpPr>
            <p:spPr bwMode="auto">
              <a:xfrm>
                <a:off x="657" y="1434"/>
                <a:ext cx="7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Начало</a:t>
                </a:r>
              </a:p>
            </p:txBody>
          </p:sp>
          <p:sp>
            <p:nvSpPr>
              <p:cNvPr id="54321" name="Oval 49"/>
              <p:cNvSpPr>
                <a:spLocks noChangeArrowheads="1"/>
              </p:cNvSpPr>
              <p:nvPr/>
            </p:nvSpPr>
            <p:spPr bwMode="auto">
              <a:xfrm>
                <a:off x="476" y="3384"/>
                <a:ext cx="95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322" name="Text Box 50"/>
              <p:cNvSpPr txBox="1">
                <a:spLocks noChangeArrowheads="1"/>
              </p:cNvSpPr>
              <p:nvPr/>
            </p:nvSpPr>
            <p:spPr bwMode="auto">
              <a:xfrm>
                <a:off x="612" y="3339"/>
                <a:ext cx="7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Стоп</a:t>
                </a:r>
              </a:p>
            </p:txBody>
          </p:sp>
          <p:sp>
            <p:nvSpPr>
              <p:cNvPr id="54323" name="Line 51"/>
              <p:cNvSpPr>
                <a:spLocks noChangeShapeType="1"/>
              </p:cNvSpPr>
              <p:nvPr/>
            </p:nvSpPr>
            <p:spPr bwMode="auto">
              <a:xfrm>
                <a:off x="1020" y="3158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4" name="Line 52"/>
              <p:cNvSpPr>
                <a:spLocks noChangeShapeType="1"/>
              </p:cNvSpPr>
              <p:nvPr/>
            </p:nvSpPr>
            <p:spPr bwMode="auto">
              <a:xfrm flipH="1">
                <a:off x="2335" y="2795"/>
                <a:ext cx="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25" name="Line 53"/>
              <p:cNvSpPr>
                <a:spLocks noChangeShapeType="1"/>
              </p:cNvSpPr>
              <p:nvPr/>
            </p:nvSpPr>
            <p:spPr bwMode="auto">
              <a:xfrm flipH="1">
                <a:off x="1473" y="3022"/>
                <a:ext cx="8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4327" name="Text Box 55"/>
          <p:cNvSpPr txBox="1">
            <a:spLocks noChangeArrowheads="1"/>
          </p:cNvSpPr>
          <p:nvPr/>
        </p:nvSpPr>
        <p:spPr bwMode="auto">
          <a:xfrm>
            <a:off x="2916238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  <p:sp>
        <p:nvSpPr>
          <p:cNvPr id="54328" name="Rectangle 56"/>
          <p:cNvSpPr>
            <a:spLocks noGrp="1" noChangeArrowheads="1"/>
          </p:cNvSpPr>
          <p:nvPr>
            <p:ph type="title"/>
          </p:nvPr>
        </p:nvSpPr>
        <p:spPr>
          <a:xfrm>
            <a:off x="7380288" y="0"/>
            <a:ext cx="1763712" cy="765175"/>
          </a:xfrm>
          <a:noFill/>
          <a:ln/>
        </p:spPr>
        <p:txBody>
          <a:bodyPr/>
          <a:lstStyle/>
          <a:p>
            <a:r>
              <a:rPr lang="ru-RU" sz="3600">
                <a:solidFill>
                  <a:srgbClr val="CC00FF"/>
                </a:solidFill>
              </a:rPr>
              <a:t>2 класс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95288" y="1700213"/>
            <a:ext cx="2233612" cy="6191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Ветвление алгоритма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132138" y="1989138"/>
            <a:ext cx="5472112" cy="3143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Ветвление задается командой ЕСЛИ…ТО. 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755650" y="2708275"/>
            <a:ext cx="1511300" cy="6191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Условие ветвления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132138" y="2708275"/>
            <a:ext cx="5688012" cy="6191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Условие ветвления записывается после слова ЕСЛИ и является ВЫСКАЗЫВАНИЕМ. 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827088" y="4149725"/>
            <a:ext cx="1511300" cy="3143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ЕСЛИ ТО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3132138" y="3644900"/>
            <a:ext cx="5472112" cy="1228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Если высказывание ИСТИННО, выполняется команда в строке после ТО. Если высказывание ЛОЖНО, то команда после слова ТО не выполняется.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95288" y="5661025"/>
            <a:ext cx="2303462" cy="3143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ЕСЛИ ТО ИНАЧЕ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238500" y="5229225"/>
            <a:ext cx="5905500" cy="122872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path path="rect">
              <a:fillToRect t="100000" r="100000"/>
            </a:path>
          </a:gradFill>
          <a:ln w="9525" algn="ctr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000" b="1">
                <a:solidFill>
                  <a:srgbClr val="17302F"/>
                </a:solidFill>
                <a:latin typeface="Arial" charset="0"/>
              </a:rPr>
              <a:t>В зависимости от ИСТИННОСТИ или ЛОЖНОСТИ высказывания после ЕСЛИ выполняется группа команд, стоящих после ТО или после ИНАЧЕ соответственно </a:t>
            </a:r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title"/>
          </p:nvPr>
        </p:nvSpPr>
        <p:spPr>
          <a:xfrm>
            <a:off x="7524750" y="0"/>
            <a:ext cx="1619250" cy="765175"/>
          </a:xfrm>
          <a:noFill/>
          <a:ln/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23850" y="333375"/>
            <a:ext cx="6911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Ветвление в построчной записи алгоритма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4787900" y="1196975"/>
            <a:ext cx="3986213" cy="4508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534988" indent="-534988"/>
            <a:r>
              <a:rPr lang="ru-RU" sz="2000" b="1">
                <a:solidFill>
                  <a:srgbClr val="000000"/>
                </a:solidFill>
                <a:latin typeface="Arial" charset="0"/>
              </a:rPr>
              <a:t>    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ЕСЛИ______________ТО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042988" y="314007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>
              <a:latin typeface="Arial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0"/>
            <a:ext cx="4500563" cy="7054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ПОПАДИ НА ПРЕДСТАВЛЕНИЕ</a:t>
            </a: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84213" y="1989138"/>
            <a:ext cx="1584325" cy="5762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23850" y="3357563"/>
            <a:ext cx="19446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68313" y="3357563"/>
            <a:ext cx="1800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Найди вход в цирк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2195513" y="22050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476375" y="24923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1476375" y="9810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476375" y="170021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55650" y="2781300"/>
            <a:ext cx="433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ДА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132138" y="1989138"/>
            <a:ext cx="5032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НЕТ</a:t>
            </a: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1979613" y="2636838"/>
            <a:ext cx="25209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124075" y="2565400"/>
            <a:ext cx="23050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Купи билет</a:t>
            </a:r>
            <a:r>
              <a:rPr lang="ru-RU">
                <a:latin typeface="Arial" charset="0"/>
              </a:rPr>
              <a:t> </a:t>
            </a:r>
            <a:r>
              <a:rPr lang="ru-RU" b="1">
                <a:latin typeface="Arial" charset="0"/>
              </a:rPr>
              <a:t>в</a:t>
            </a:r>
            <a:r>
              <a:rPr lang="ru-RU">
                <a:latin typeface="Arial" charset="0"/>
              </a:rPr>
              <a:t> </a:t>
            </a:r>
            <a:r>
              <a:rPr lang="ru-RU" b="1">
                <a:latin typeface="Arial" charset="0"/>
              </a:rPr>
              <a:t>кассе цирка</a:t>
            </a:r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684213" y="6308725"/>
            <a:ext cx="1511300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1116013" y="6308725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Стоп</a:t>
            </a:r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1476375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684213" y="620713"/>
            <a:ext cx="1511300" cy="366712"/>
            <a:chOff x="431" y="1072"/>
            <a:chExt cx="952" cy="231"/>
          </a:xfrm>
        </p:grpSpPr>
        <p:sp>
          <p:nvSpPr>
            <p:cNvPr id="57364" name="Oval 20"/>
            <p:cNvSpPr>
              <a:spLocks noChangeArrowheads="1"/>
            </p:cNvSpPr>
            <p:nvPr/>
          </p:nvSpPr>
          <p:spPr bwMode="auto">
            <a:xfrm>
              <a:off x="431" y="1117"/>
              <a:ext cx="95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5" name="Text Box 21"/>
            <p:cNvSpPr txBox="1">
              <a:spLocks noChangeArrowheads="1"/>
            </p:cNvSpPr>
            <p:nvPr/>
          </p:nvSpPr>
          <p:spPr bwMode="auto">
            <a:xfrm>
              <a:off x="568" y="1072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Начало</a:t>
              </a:r>
            </a:p>
          </p:txBody>
        </p:sp>
      </p:grp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323850" y="1341438"/>
            <a:ext cx="25923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95288" y="1341438"/>
            <a:ext cx="2447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Доберись до цирка</a:t>
            </a: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3348038" y="21336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3348038" y="2276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flipH="1" flipV="1">
            <a:off x="1476375" y="29241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7371" name="Group 27"/>
          <p:cNvGrpSpPr>
            <a:grpSpLocks/>
          </p:cNvGrpSpPr>
          <p:nvPr/>
        </p:nvGrpSpPr>
        <p:grpSpPr bwMode="auto">
          <a:xfrm>
            <a:off x="323850" y="4221163"/>
            <a:ext cx="2087563" cy="639762"/>
            <a:chOff x="3152" y="2296"/>
            <a:chExt cx="1043" cy="246"/>
          </a:xfrm>
        </p:grpSpPr>
        <p:sp>
          <p:nvSpPr>
            <p:cNvPr id="57372" name="Rectangle 28"/>
            <p:cNvSpPr>
              <a:spLocks noChangeArrowheads="1"/>
            </p:cNvSpPr>
            <p:nvPr/>
          </p:nvSpPr>
          <p:spPr bwMode="auto">
            <a:xfrm>
              <a:off x="3152" y="2296"/>
              <a:ext cx="1043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3243" y="2296"/>
              <a:ext cx="907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Покажи билет контроллеру</a:t>
              </a:r>
            </a:p>
          </p:txBody>
        </p:sp>
      </p:grp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684213" y="5013325"/>
            <a:ext cx="1584325" cy="431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2195513" y="52292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1476375" y="54451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1476375" y="47974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827088" y="5445125"/>
            <a:ext cx="433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ДА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2700338" y="4797425"/>
            <a:ext cx="503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Arial" charset="0"/>
              </a:rPr>
              <a:t>НЕТ</a:t>
            </a:r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3419475" y="52292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7381" name="Group 37"/>
          <p:cNvGrpSpPr>
            <a:grpSpLocks/>
          </p:cNvGrpSpPr>
          <p:nvPr/>
        </p:nvGrpSpPr>
        <p:grpSpPr bwMode="auto">
          <a:xfrm>
            <a:off x="2484438" y="5516563"/>
            <a:ext cx="1943100" cy="366712"/>
            <a:chOff x="3152" y="2296"/>
            <a:chExt cx="1043" cy="231"/>
          </a:xfrm>
        </p:grpSpPr>
        <p:sp>
          <p:nvSpPr>
            <p:cNvPr id="57382" name="Rectangle 38"/>
            <p:cNvSpPr>
              <a:spLocks noChangeArrowheads="1"/>
            </p:cNvSpPr>
            <p:nvPr/>
          </p:nvSpPr>
          <p:spPr bwMode="auto">
            <a:xfrm>
              <a:off x="3152" y="2296"/>
              <a:ext cx="1043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83" name="Text Box 39"/>
            <p:cNvSpPr txBox="1">
              <a:spLocks noChangeArrowheads="1"/>
            </p:cNvSpPr>
            <p:nvPr/>
          </p:nvSpPr>
          <p:spPr bwMode="auto">
            <a:xfrm>
              <a:off x="3243" y="2296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Сдай одежду</a:t>
              </a:r>
            </a:p>
          </p:txBody>
        </p:sp>
      </p:grpSp>
      <p:grpSp>
        <p:nvGrpSpPr>
          <p:cNvPr id="57384" name="Group 40"/>
          <p:cNvGrpSpPr>
            <a:grpSpLocks/>
          </p:cNvGrpSpPr>
          <p:nvPr/>
        </p:nvGrpSpPr>
        <p:grpSpPr bwMode="auto">
          <a:xfrm>
            <a:off x="395288" y="5805488"/>
            <a:ext cx="1943100" cy="366712"/>
            <a:chOff x="3152" y="2296"/>
            <a:chExt cx="1043" cy="231"/>
          </a:xfrm>
        </p:grpSpPr>
        <p:sp>
          <p:nvSpPr>
            <p:cNvPr id="57385" name="Rectangle 41"/>
            <p:cNvSpPr>
              <a:spLocks noChangeArrowheads="1"/>
            </p:cNvSpPr>
            <p:nvPr/>
          </p:nvSpPr>
          <p:spPr bwMode="auto">
            <a:xfrm>
              <a:off x="3152" y="2296"/>
              <a:ext cx="1043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86" name="Text Box 42"/>
            <p:cNvSpPr txBox="1">
              <a:spLocks noChangeArrowheads="1"/>
            </p:cNvSpPr>
            <p:nvPr/>
          </p:nvSpPr>
          <p:spPr bwMode="auto">
            <a:xfrm>
              <a:off x="3243" y="2296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Займи место</a:t>
              </a:r>
            </a:p>
          </p:txBody>
        </p:sp>
      </p:grpSp>
      <p:sp>
        <p:nvSpPr>
          <p:cNvPr id="57387" name="Line 43"/>
          <p:cNvSpPr>
            <a:spLocks noChangeShapeType="1"/>
          </p:cNvSpPr>
          <p:nvPr/>
        </p:nvSpPr>
        <p:spPr bwMode="auto">
          <a:xfrm flipH="1">
            <a:off x="1476375" y="558958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>
            <a:off x="1476375" y="61658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4932363" y="2420938"/>
            <a:ext cx="4211637" cy="400685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CCCFF"/>
              </a:gs>
            </a:gsLst>
            <a:lin ang="18900000" scaled="1"/>
          </a:gradFill>
          <a:ln w="44450" algn="ctr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ПОПАДИ НА ПРЕДСТАВЛЕНИЕ</a:t>
            </a: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  <a:p>
            <a:pPr marL="177800" indent="-1778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Начало</a:t>
            </a:r>
          </a:p>
          <a:p>
            <a:pPr marL="177800" indent="-177800">
              <a:buFontTx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Arial" charset="0"/>
              </a:rPr>
              <a:t>Доберись до цирка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3.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ЕСЛИ______________ТО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   4. Купи билет в кассе цирка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5. Найди вход в цирк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6. Покажи билет контролеру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7. </a:t>
            </a:r>
            <a:r>
              <a:rPr lang="ru-RU" sz="2000" b="1">
                <a:solidFill>
                  <a:srgbClr val="FF0000"/>
                </a:solidFill>
                <a:latin typeface="Arial" charset="0"/>
              </a:rPr>
              <a:t>ЕСЛИ______________ТО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8. Сдай одежду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9. Займи место</a:t>
            </a:r>
          </a:p>
          <a:p>
            <a:pPr marL="177800" indent="-177800"/>
            <a:r>
              <a:rPr lang="ru-RU" sz="2000" b="1">
                <a:solidFill>
                  <a:srgbClr val="000000"/>
                </a:solidFill>
                <a:latin typeface="Arial" charset="0"/>
              </a:rPr>
              <a:t>11. Конец</a:t>
            </a:r>
          </a:p>
          <a:p>
            <a:pPr marL="177800" indent="-177800"/>
            <a:endParaRPr lang="ru-RU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90" name="Rectangle 46"/>
          <p:cNvSpPr>
            <a:spLocks noGrp="1" noChangeArrowheads="1"/>
          </p:cNvSpPr>
          <p:nvPr>
            <p:ph type="title"/>
          </p:nvPr>
        </p:nvSpPr>
        <p:spPr>
          <a:xfrm>
            <a:off x="7524750" y="0"/>
            <a:ext cx="1619250" cy="765175"/>
          </a:xfrm>
          <a:noFill/>
          <a:ln/>
        </p:spPr>
        <p:txBody>
          <a:bodyPr/>
          <a:lstStyle/>
          <a:p>
            <a:r>
              <a:rPr lang="ru-RU" sz="3200">
                <a:solidFill>
                  <a:srgbClr val="CC00FF"/>
                </a:solidFill>
              </a:rPr>
              <a:t>4 класс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4859338" y="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Задачи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1" animBg="1"/>
      <p:bldP spid="57389" grpId="0" animBg="1"/>
      <p:bldP spid="57390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2336</Words>
  <Application>Microsoft Office PowerPoint</Application>
  <PresentationFormat>Экран (4:3)</PresentationFormat>
  <Paragraphs>585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Tahoma</vt:lpstr>
      <vt:lpstr>Wingdings</vt:lpstr>
      <vt:lpstr>Times New Roman</vt:lpstr>
      <vt:lpstr>Текстура</vt:lpstr>
      <vt:lpstr>Слайд 1</vt:lpstr>
      <vt:lpstr>План лекции</vt:lpstr>
      <vt:lpstr>Вопросы к экзамену</vt:lpstr>
      <vt:lpstr>АЛГОРИТМИЗАЦИЯ</vt:lpstr>
      <vt:lpstr>2 класс</vt:lpstr>
      <vt:lpstr>2 класс</vt:lpstr>
      <vt:lpstr>2 класс</vt:lpstr>
      <vt:lpstr>4 класс</vt:lpstr>
      <vt:lpstr>4 класс</vt:lpstr>
      <vt:lpstr>4 класс</vt:lpstr>
      <vt:lpstr>4 класс</vt:lpstr>
      <vt:lpstr>Слайд 12</vt:lpstr>
      <vt:lpstr>Слайд 13</vt:lpstr>
      <vt:lpstr>Слайд 14</vt:lpstr>
      <vt:lpstr>Слайд 15</vt:lpstr>
      <vt:lpstr>Слайд 16</vt:lpstr>
      <vt:lpstr>Слайд 17</vt:lpstr>
      <vt:lpstr>4 класс</vt:lpstr>
      <vt:lpstr>Слайд 19</vt:lpstr>
      <vt:lpstr>Слайд 20</vt:lpstr>
      <vt:lpstr>Компьютерные программы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Исполнитель – 10 часов Алгоритмы – 20 часов</vt:lpstr>
      <vt:lpstr>Алгоритмы и исполнители (19 час)</vt:lpstr>
      <vt:lpstr>Структура алгоритма в языках VB  и VBA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Жуланова</dc:creator>
  <cp:lastModifiedBy>kol</cp:lastModifiedBy>
  <cp:revision>9</cp:revision>
  <dcterms:created xsi:type="dcterms:W3CDTF">2005-10-07T12:31:32Z</dcterms:created>
  <dcterms:modified xsi:type="dcterms:W3CDTF">2009-09-22T01:30:33Z</dcterms:modified>
</cp:coreProperties>
</file>